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64"/>
  </p:notesMasterIdLst>
  <p:sldIdLst>
    <p:sldId id="256" r:id="rId2"/>
    <p:sldId id="357" r:id="rId3"/>
    <p:sldId id="358" r:id="rId4"/>
    <p:sldId id="359" r:id="rId5"/>
    <p:sldId id="360" r:id="rId6"/>
    <p:sldId id="361" r:id="rId7"/>
    <p:sldId id="426" r:id="rId8"/>
    <p:sldId id="363" r:id="rId9"/>
    <p:sldId id="424" r:id="rId10"/>
    <p:sldId id="362" r:id="rId11"/>
    <p:sldId id="364" r:id="rId12"/>
    <p:sldId id="435" r:id="rId13"/>
    <p:sldId id="365" r:id="rId14"/>
    <p:sldId id="366" r:id="rId15"/>
    <p:sldId id="367" r:id="rId16"/>
    <p:sldId id="378" r:id="rId17"/>
    <p:sldId id="368" r:id="rId18"/>
    <p:sldId id="370" r:id="rId19"/>
    <p:sldId id="371" r:id="rId20"/>
    <p:sldId id="425" r:id="rId21"/>
    <p:sldId id="372" r:id="rId22"/>
    <p:sldId id="375" r:id="rId23"/>
    <p:sldId id="379" r:id="rId24"/>
    <p:sldId id="374" r:id="rId25"/>
    <p:sldId id="373" r:id="rId26"/>
    <p:sldId id="376" r:id="rId27"/>
    <p:sldId id="377" r:id="rId28"/>
    <p:sldId id="36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414" r:id="rId42"/>
    <p:sldId id="415" r:id="rId43"/>
    <p:sldId id="427" r:id="rId44"/>
    <p:sldId id="428" r:id="rId45"/>
    <p:sldId id="429" r:id="rId46"/>
    <p:sldId id="430" r:id="rId47"/>
    <p:sldId id="431" r:id="rId48"/>
    <p:sldId id="432" r:id="rId49"/>
    <p:sldId id="433" r:id="rId50"/>
    <p:sldId id="434" r:id="rId51"/>
    <p:sldId id="392" r:id="rId52"/>
    <p:sldId id="393" r:id="rId53"/>
    <p:sldId id="394" r:id="rId54"/>
    <p:sldId id="395" r:id="rId55"/>
    <p:sldId id="396" r:id="rId56"/>
    <p:sldId id="399" r:id="rId57"/>
    <p:sldId id="400" r:id="rId58"/>
    <p:sldId id="401" r:id="rId59"/>
    <p:sldId id="402" r:id="rId60"/>
    <p:sldId id="403" r:id="rId61"/>
    <p:sldId id="404" r:id="rId62"/>
    <p:sldId id="280" r:id="rId63"/>
  </p:sldIdLst>
  <p:sldSz cx="9144000" cy="5143500" type="screen16x9"/>
  <p:notesSz cx="6858000" cy="9144000"/>
  <p:embeddedFontLst>
    <p:embeddedFont>
      <p:font typeface="Advent Pro Light" panose="020B0604020202020204" charset="0"/>
      <p:regular r:id="rId65"/>
      <p:bold r:id="rId66"/>
    </p:embeddedFont>
    <p:embeddedFont>
      <p:font typeface="Anton" pitchFamily="2" charset="0"/>
      <p:regular r:id="rId67"/>
    </p:embeddedFont>
    <p:embeddedFont>
      <p:font typeface="Fira Sans Condensed Light" panose="020B0403050000020004" pitchFamily="34" charset="0"/>
      <p:regular r:id="rId68"/>
      <p:bold r:id="rId69"/>
      <p:italic r:id="rId70"/>
      <p:boldItalic r:id="rId71"/>
    </p:embeddedFont>
    <p:embeddedFont>
      <p:font typeface="Rajdhani" panose="020B0604020202020204" charset="0"/>
      <p:regular r:id="rId72"/>
      <p:bold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69" autoAdjust="0"/>
  </p:normalViewPr>
  <p:slideViewPr>
    <p:cSldViewPr snapToGrid="0">
      <p:cViewPr varScale="1">
        <p:scale>
          <a:sx n="91" d="100"/>
          <a:sy n="91" d="100"/>
        </p:scale>
        <p:origin x="78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6308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798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776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9306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7547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6735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813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95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387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0941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6740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3375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9105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3858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9657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739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1221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a:extLst>
            <a:ext uri="{FF2B5EF4-FFF2-40B4-BE49-F238E27FC236}">
              <a16:creationId xmlns:a16="http://schemas.microsoft.com/office/drawing/2014/main" id="{1B5961A5-8345-CF79-4C19-817E3CD3D1FE}"/>
            </a:ext>
          </a:extLst>
        </p:cNvPr>
        <p:cNvGrpSpPr/>
        <p:nvPr/>
      </p:nvGrpSpPr>
      <p:grpSpPr>
        <a:xfrm>
          <a:off x="0" y="0"/>
          <a:ext cx="0" cy="0"/>
          <a:chOff x="0" y="0"/>
          <a:chExt cx="0" cy="0"/>
        </a:xfrm>
      </p:grpSpPr>
      <p:sp>
        <p:nvSpPr>
          <p:cNvPr id="643" name="Google Shape;643;g65abef0139_0_223:notes">
            <a:extLst>
              <a:ext uri="{FF2B5EF4-FFF2-40B4-BE49-F238E27FC236}">
                <a16:creationId xmlns:a16="http://schemas.microsoft.com/office/drawing/2014/main" id="{9C73225D-2D29-9959-82E0-E6E532656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a:extLst>
              <a:ext uri="{FF2B5EF4-FFF2-40B4-BE49-F238E27FC236}">
                <a16:creationId xmlns:a16="http://schemas.microsoft.com/office/drawing/2014/main" id="{EA2B1205-8010-E731-C053-730522153B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558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2814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mailto:Alfredo.garcias@tec.m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2993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TI2001B</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Plataformas de Analítica de Negocios para Organizaciones</a:t>
            </a:r>
          </a:p>
          <a:p>
            <a:pPr marL="14105" marR="5642">
              <a:spcBef>
                <a:spcPts val="106"/>
              </a:spcBef>
            </a:pP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12 de Agosto del 2025</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434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5506277" y="308115"/>
            <a:ext cx="3345621" cy="587367"/>
          </a:xfrm>
          <a:prstGeom prst="rect">
            <a:avLst/>
          </a:prstGeom>
          <a:noFill/>
        </p:spPr>
      </p:pic>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ACERCA DEL FACILITADOR</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pic>
        <p:nvPicPr>
          <p:cNvPr id="34818" name="Picture 2" descr="C:\Users\Alfredo Garcia\Desktop\FaceApp_1659560400894.jpg"/>
          <p:cNvPicPr>
            <a:picLocks noChangeAspect="1" noChangeArrowheads="1"/>
          </p:cNvPicPr>
          <p:nvPr/>
        </p:nvPicPr>
        <p:blipFill>
          <a:blip r:embed="rId4"/>
          <a:srcRect/>
          <a:stretch>
            <a:fillRect/>
          </a:stretch>
        </p:blipFill>
        <p:spPr bwMode="auto">
          <a:xfrm>
            <a:off x="882486" y="927279"/>
            <a:ext cx="894962" cy="1060397"/>
          </a:xfrm>
          <a:prstGeom prst="rect">
            <a:avLst/>
          </a:prstGeom>
          <a:noFill/>
        </p:spPr>
      </p:pic>
      <p:sp>
        <p:nvSpPr>
          <p:cNvPr id="10" name="Google Shape;1762;p45"/>
          <p:cNvSpPr txBox="1">
            <a:spLocks/>
          </p:cNvSpPr>
          <p:nvPr/>
        </p:nvSpPr>
        <p:spPr>
          <a:xfrm>
            <a:off x="2060232" y="614322"/>
            <a:ext cx="5186757" cy="422106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t>Doctorado en Ingeniería del Lenguaje  y del Conocimiento</a:t>
            </a:r>
          </a:p>
          <a:p>
            <a:endParaRPr lang="es-ES" sz="1400" b="1" dirty="0"/>
          </a:p>
          <a:p>
            <a:r>
              <a:rPr lang="es-ES" sz="1400" b="1" dirty="0"/>
              <a:t>Inteligencia Artificial</a:t>
            </a:r>
          </a:p>
          <a:p>
            <a:endParaRPr lang="es-ES" sz="1400" b="1" dirty="0"/>
          </a:p>
          <a:p>
            <a:r>
              <a:rPr lang="es-ES" sz="1400" b="1" dirty="0"/>
              <a:t>Desarrollo </a:t>
            </a:r>
            <a:r>
              <a:rPr lang="es-ES" sz="1400" b="1" dirty="0" err="1"/>
              <a:t>IoT</a:t>
            </a:r>
            <a:endParaRPr lang="es-ES" sz="1400" b="1" dirty="0"/>
          </a:p>
          <a:p>
            <a:endParaRPr lang="es-ES" sz="1400" b="1" dirty="0"/>
          </a:p>
          <a:p>
            <a:r>
              <a:rPr lang="es-ES" sz="1400" b="1" dirty="0"/>
              <a:t>Análisis de Datos</a:t>
            </a:r>
          </a:p>
          <a:p>
            <a:endParaRPr lang="en-US" sz="1400" b="1" dirty="0"/>
          </a:p>
          <a:p>
            <a:r>
              <a:rPr lang="es-ES" sz="1400" b="1" dirty="0"/>
              <a:t>Interacción Humano-Computador</a:t>
            </a:r>
          </a:p>
          <a:p>
            <a:endParaRPr lang="es-ES" sz="1400" b="1" dirty="0"/>
          </a:p>
          <a:p>
            <a:r>
              <a:rPr lang="es-ES" sz="1400" b="1" dirty="0"/>
              <a:t>Sistema Nacional de Investigadores</a:t>
            </a:r>
          </a:p>
          <a:p>
            <a:endParaRPr lang="es-E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INTRODUCCIÓN</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-Analítica de datos </a:t>
            </a:r>
          </a:p>
          <a:p>
            <a:pPr marL="146050" lvl="0" indent="0">
              <a:buSzPts val="1300"/>
            </a:pPr>
            <a:r>
              <a:rPr lang="es-ES" dirty="0"/>
              <a:t> -Plataformas en la nube</a:t>
            </a:r>
          </a:p>
          <a:p>
            <a:pPr marL="146050" lvl="0" indent="0">
              <a:buSzPts val="1300"/>
            </a:pPr>
            <a:r>
              <a:rPr lang="es-ES" dirty="0"/>
              <a:t> -Plataformas de almacenamiento local</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4853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1960178" y="452645"/>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METODOLOGÍA CRISP DM</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1972511" y="435546"/>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174871" y="280386"/>
            <a:ext cx="1608094" cy="904553"/>
          </a:xfrm>
          <a:prstGeom prst="rect">
            <a:avLst/>
          </a:prstGeom>
          <a:noFill/>
        </p:spPr>
      </p:pic>
      <p:sp>
        <p:nvSpPr>
          <p:cNvPr id="7" name="Google Shape;136;p27"/>
          <p:cNvSpPr txBox="1">
            <a:spLocks/>
          </p:cNvSpPr>
          <p:nvPr/>
        </p:nvSpPr>
        <p:spPr>
          <a:xfrm>
            <a:off x="283779" y="4993122"/>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28" name="Picture 4">
            <a:extLst>
              <a:ext uri="{FF2B5EF4-FFF2-40B4-BE49-F238E27FC236}">
                <a16:creationId xmlns:a16="http://schemas.microsoft.com/office/drawing/2014/main" id="{C6907A6B-5948-3048-4E59-27D9DD90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6639"/>
            <a:ext cx="9144000" cy="3546475"/>
          </a:xfrm>
          <a:prstGeom prst="rect">
            <a:avLst/>
          </a:prstGeom>
          <a:solidFill>
            <a:schemeClr val="bg1">
              <a:lumMod val="40000"/>
              <a:lumOff val="60000"/>
            </a:schemeClr>
          </a:solidFill>
        </p:spPr>
      </p:pic>
    </p:spTree>
    <p:extLst>
      <p:ext uri="{BB962C8B-B14F-4D97-AF65-F5344CB8AC3E}">
        <p14:creationId xmlns:p14="http://schemas.microsoft.com/office/powerpoint/2010/main" val="3137734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39938" name="Picture 2" descr="Analítica de Datos Aplicada a Riesgos Laborales y Seguridad y Salud en el  Trabajo | Universidad de Bogotá Jorge Tadeo Lozano"/>
          <p:cNvPicPr>
            <a:picLocks noChangeAspect="1" noChangeArrowheads="1"/>
          </p:cNvPicPr>
          <p:nvPr/>
        </p:nvPicPr>
        <p:blipFill>
          <a:blip r:embed="rId3"/>
          <a:srcRect/>
          <a:stretch>
            <a:fillRect/>
          </a:stretch>
        </p:blipFill>
        <p:spPr bwMode="auto">
          <a:xfrm>
            <a:off x="-305" y="-40"/>
            <a:ext cx="9144000" cy="5143500"/>
          </a:xfrm>
          <a:prstGeom prst="rect">
            <a:avLst/>
          </a:prstGeom>
          <a:noFill/>
        </p:spPr>
      </p:pic>
      <p:sp>
        <p:nvSpPr>
          <p:cNvPr id="699" name="Google Shape;699;p36"/>
          <p:cNvSpPr txBox="1">
            <a:spLocks noGrp="1"/>
          </p:cNvSpPr>
          <p:nvPr>
            <p:ph type="title"/>
          </p:nvPr>
        </p:nvSpPr>
        <p:spPr>
          <a:xfrm>
            <a:off x="1066941" y="509825"/>
            <a:ext cx="43248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ANALÍTICA DE DATOS</a:t>
            </a:r>
            <a:endParaRPr dirty="0"/>
          </a:p>
        </p:txBody>
      </p:sp>
      <p:sp>
        <p:nvSpPr>
          <p:cNvPr id="700" name="Google Shape;700;p36"/>
          <p:cNvSpPr txBox="1">
            <a:spLocks noGrp="1"/>
          </p:cNvSpPr>
          <p:nvPr>
            <p:ph type="subTitle" idx="4294967295"/>
          </p:nvPr>
        </p:nvSpPr>
        <p:spPr>
          <a:xfrm>
            <a:off x="409516" y="3551274"/>
            <a:ext cx="2252610" cy="1210527"/>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Recuperación de varios tipos de datos de una o varias fuentes. Aplicando diversos tipos de herramientas y filtros.</a:t>
            </a:r>
          </a:p>
        </p:txBody>
      </p:sp>
      <p:sp>
        <p:nvSpPr>
          <p:cNvPr id="701" name="Google Shape;701;p36"/>
          <p:cNvSpPr txBox="1">
            <a:spLocks noGrp="1"/>
          </p:cNvSpPr>
          <p:nvPr>
            <p:ph type="subTitle" idx="4294967295"/>
          </p:nvPr>
        </p:nvSpPr>
        <p:spPr>
          <a:xfrm>
            <a:off x="3626068" y="3779475"/>
            <a:ext cx="1891861"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Cálculo de estadísticas básicas para describir la ubicación, escala y forma generales de los datos.</a:t>
            </a:r>
          </a:p>
        </p:txBody>
      </p:sp>
      <p:sp>
        <p:nvSpPr>
          <p:cNvPr id="702" name="Google Shape;702;p36"/>
          <p:cNvSpPr txBox="1">
            <a:spLocks noGrp="1"/>
          </p:cNvSpPr>
          <p:nvPr>
            <p:ph type="subTitle" idx="4294967295"/>
          </p:nvPr>
        </p:nvSpPr>
        <p:spPr>
          <a:xfrm>
            <a:off x="1387367" y="1125848"/>
            <a:ext cx="3142288"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Busqueda de correlación de los datos.</a:t>
            </a:r>
            <a:endParaRPr sz="1400" dirty="0">
              <a:solidFill>
                <a:srgbClr val="F3F3F3"/>
              </a:solidFill>
            </a:endParaRPr>
          </a:p>
        </p:txBody>
      </p:sp>
      <p:sp>
        <p:nvSpPr>
          <p:cNvPr id="704" name="Google Shape;704;p36"/>
          <p:cNvSpPr txBox="1">
            <a:spLocks noGrp="1"/>
          </p:cNvSpPr>
          <p:nvPr>
            <p:ph type="subTitle" idx="4294967295"/>
          </p:nvPr>
        </p:nvSpPr>
        <p:spPr>
          <a:xfrm>
            <a:off x="4858350" y="1421791"/>
            <a:ext cx="2574321"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Representación gráfica de datos para identificar patrones y tendencias.</a:t>
            </a:r>
          </a:p>
        </p:txBody>
      </p:sp>
      <p:sp>
        <p:nvSpPr>
          <p:cNvPr id="705" name="Google Shape;705;p36"/>
          <p:cNvSpPr txBox="1">
            <a:spLocks noGrp="1"/>
          </p:cNvSpPr>
          <p:nvPr>
            <p:ph type="subTitle" idx="4294967295"/>
          </p:nvPr>
        </p:nvSpPr>
        <p:spPr>
          <a:xfrm>
            <a:off x="1954923" y="2013705"/>
            <a:ext cx="2096586"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PRE-PROCESAMIENTO</a:t>
            </a: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VISUALIZACIÓN</a:t>
            </a:r>
          </a:p>
        </p:txBody>
      </p:sp>
      <p:sp>
        <p:nvSpPr>
          <p:cNvPr id="707" name="Google Shape;707;p36"/>
          <p:cNvSpPr txBox="1">
            <a:spLocks noGrp="1"/>
          </p:cNvSpPr>
          <p:nvPr>
            <p:ph type="subTitle" idx="4294967295"/>
          </p:nvPr>
        </p:nvSpPr>
        <p:spPr>
          <a:xfrm>
            <a:off x="325821" y="3283565"/>
            <a:ext cx="2378346"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EXTRACCIÓN DE DATOS</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CORRELACIÓN</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394842" y="3348462"/>
            <a:ext cx="2280745"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Resumen o Extracción de Características</a:t>
            </a:r>
          </a:p>
        </p:txBody>
      </p:sp>
      <p:sp>
        <p:nvSpPr>
          <p:cNvPr id="710" name="Google Shape;710;p36"/>
          <p:cNvSpPr/>
          <p:nvPr/>
        </p:nvSpPr>
        <p:spPr>
          <a:xfrm>
            <a:off x="11942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27399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2856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58313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73770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2"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0847;p59"/>
          <p:cNvGrpSpPr/>
          <p:nvPr/>
        </p:nvGrpSpPr>
        <p:grpSpPr>
          <a:xfrm>
            <a:off x="7474663" y="2771373"/>
            <a:ext cx="377474" cy="335748"/>
            <a:chOff x="854261" y="2908813"/>
            <a:chExt cx="377474" cy="335748"/>
          </a:xfrm>
        </p:grpSpPr>
        <p:sp>
          <p:nvSpPr>
            <p:cNvPr id="49" name="Google Shape;10848;p59"/>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849;p59"/>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850;p59"/>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851;p59"/>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852;p59"/>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0333;p58"/>
          <p:cNvGrpSpPr/>
          <p:nvPr/>
        </p:nvGrpSpPr>
        <p:grpSpPr>
          <a:xfrm>
            <a:off x="5938210" y="2774479"/>
            <a:ext cx="379489" cy="366046"/>
            <a:chOff x="1284212" y="1963766"/>
            <a:chExt cx="379489" cy="366046"/>
          </a:xfrm>
        </p:grpSpPr>
        <p:sp>
          <p:nvSpPr>
            <p:cNvPr id="55" name="Google Shape;10334;p58"/>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56" name="Google Shape;10335;p58"/>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grpSp>
      <p:pic>
        <p:nvPicPr>
          <p:cNvPr id="48"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a:off x="1029794" y="47348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57" name="Google Shape;260;p31"/>
          <p:cNvGrpSpPr/>
          <p:nvPr/>
        </p:nvGrpSpPr>
        <p:grpSpPr>
          <a:xfrm>
            <a:off x="501355" y="604619"/>
            <a:ext cx="379958" cy="379958"/>
            <a:chOff x="1190625" y="238125"/>
            <a:chExt cx="5219200" cy="5219200"/>
          </a:xfrm>
        </p:grpSpPr>
        <p:sp>
          <p:nvSpPr>
            <p:cNvPr id="58"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rot="16200000" flipH="1">
            <a:off x="4356537" y="3231930"/>
            <a:ext cx="2564526" cy="10510"/>
          </a:xfrm>
          <a:prstGeom prst="straightConnector1">
            <a:avLst/>
          </a:prstGeom>
          <a:noFill/>
          <a:ln w="19050" cap="flat" cmpd="sng">
            <a:solidFill>
              <a:srgbClr val="F3F3F3"/>
            </a:solidFill>
            <a:prstDash val="solid"/>
            <a:round/>
            <a:headEnd type="oval" w="med" len="med"/>
            <a:tailEnd type="oval" w="med" len="med"/>
          </a:ln>
        </p:spPr>
      </p:cxnSp>
      <p:pic>
        <p:nvPicPr>
          <p:cNvPr id="46082" name="Picture 2" descr="Como empezar a analizar datos con Python usando Google Colab | by Gustavo  Juantorena | Medium"/>
          <p:cNvPicPr>
            <a:picLocks noChangeAspect="1" noChangeArrowheads="1"/>
          </p:cNvPicPr>
          <p:nvPr/>
        </p:nvPicPr>
        <p:blipFill>
          <a:blip r:embed="rId4"/>
          <a:srcRect/>
          <a:stretch>
            <a:fillRect/>
          </a:stretch>
        </p:blipFill>
        <p:spPr bwMode="auto">
          <a:xfrm>
            <a:off x="344761" y="2019463"/>
            <a:ext cx="5083632" cy="2258247"/>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5673449" y="1813864"/>
            <a:ext cx="32813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Google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Colaboratory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Colab</a:t>
            </a:r>
            <a:r>
              <a:rPr lang="es-ES" sz="1600" dirty="0">
                <a:solidFill>
                  <a:schemeClr val="accent4"/>
                </a:solidFill>
                <a:latin typeface="Fira Sans Condensed Light" panose="020B0604020202020204" charset="0"/>
                <a:cs typeface="Times New Roman" panose="02020603050405020304" pitchFamily="18" charset="0"/>
              </a:rPr>
              <a:t>, también conocido como "</a:t>
            </a:r>
            <a:r>
              <a:rPr lang="es-ES" sz="1600" dirty="0" err="1">
                <a:solidFill>
                  <a:schemeClr val="accent4"/>
                </a:solidFill>
                <a:latin typeface="Fira Sans Condensed Light" panose="020B0604020202020204" charset="0"/>
                <a:cs typeface="Times New Roman" panose="02020603050405020304" pitchFamily="18" charset="0"/>
              </a:rPr>
              <a:t>Colaboratory</a:t>
            </a:r>
            <a:r>
              <a:rPr lang="es-ES" sz="1600" dirty="0">
                <a:solidFill>
                  <a:schemeClr val="accent4"/>
                </a:solidFill>
                <a:latin typeface="Fira Sans Condensed Light" panose="020B0604020202020204" charset="0"/>
                <a:cs typeface="Times New Roman" panose="02020603050405020304" pitchFamily="18" charset="0"/>
              </a:rPr>
              <a:t>", te permite programar y ejecutar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utilizando la </a:t>
            </a:r>
            <a:r>
              <a:rPr lang="es-ES" sz="1600" dirty="0" err="1">
                <a:solidFill>
                  <a:schemeClr val="accent4"/>
                </a:solidFill>
                <a:latin typeface="Fira Sans Condensed Light" panose="020B0604020202020204" charset="0"/>
                <a:cs typeface="Times New Roman" panose="02020603050405020304" pitchFamily="18" charset="0"/>
              </a:rPr>
              <a:t>notebook</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Jupyter</a:t>
            </a:r>
            <a:r>
              <a:rPr lang="es-ES" sz="1600" dirty="0">
                <a:solidFill>
                  <a:schemeClr val="accent4"/>
                </a:solidFill>
                <a:latin typeface="Fira Sans Condensed Light" panose="020B0604020202020204" charset="0"/>
                <a:cs typeface="Times New Roman" panose="02020603050405020304" pitchFamily="18" charset="0"/>
              </a:rPr>
              <a:t> en tu navegador con las siguientes ventajas:</a:t>
            </a:r>
          </a:p>
          <a:p>
            <a:pPr algn="just"/>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b="1" dirty="0">
                <a:solidFill>
                  <a:schemeClr val="accent4"/>
                </a:solidFill>
                <a:latin typeface="Fira Sans Condensed Light" panose="020B0604020202020204" charset="0"/>
                <a:cs typeface="Times New Roman" panose="02020603050405020304" pitchFamily="18" charset="0"/>
              </a:rPr>
              <a:t>-</a:t>
            </a:r>
            <a:r>
              <a:rPr lang="es-ES" sz="1600" dirty="0">
                <a:solidFill>
                  <a:schemeClr val="accent4"/>
                </a:solidFill>
                <a:latin typeface="Fira Sans Condensed Light" panose="020B0604020202020204" charset="0"/>
                <a:cs typeface="Times New Roman" panose="02020603050405020304" pitchFamily="18" charset="0"/>
              </a:rPr>
              <a:t>No requiere configuración</a:t>
            </a:r>
          </a:p>
          <a:p>
            <a:pPr algn="just"/>
            <a:r>
              <a:rPr lang="es-ES" sz="1600" dirty="0">
                <a:solidFill>
                  <a:schemeClr val="accent4"/>
                </a:solidFill>
                <a:latin typeface="Fira Sans Condensed Light" panose="020B0604020202020204" charset="0"/>
                <a:cs typeface="Times New Roman" panose="02020603050405020304" pitchFamily="18" charset="0"/>
              </a:rPr>
              <a:t>-Da acceso gratuito a </a:t>
            </a:r>
            <a:r>
              <a:rPr lang="es-ES" sz="1600" dirty="0" err="1">
                <a:solidFill>
                  <a:schemeClr val="accent4"/>
                </a:solidFill>
                <a:latin typeface="Fira Sans Condensed Light" panose="020B0604020202020204" charset="0"/>
                <a:cs typeface="Times New Roman" panose="02020603050405020304" pitchFamily="18" charset="0"/>
              </a:rPr>
              <a:t>GPUs</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-Permite compartir contenido fácilmente</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https://colab.research.google.com/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34041" y="29332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Abrir Nuevo cuaderno </a:t>
            </a:r>
          </a:p>
          <a:p>
            <a:pPr algn="just"/>
            <a:r>
              <a:rPr lang="es-ES" sz="1600" dirty="0">
                <a:solidFill>
                  <a:schemeClr val="accent4"/>
                </a:solidFill>
                <a:latin typeface="Fira Sans Condensed Light" panose="020B0604020202020204" charset="0"/>
                <a:cs typeface="Times New Roman" panose="02020603050405020304" pitchFamily="18" charset="0"/>
              </a:rPr>
              <a:t>Archivo/Nuevo cuaderno/Nombre: Hola mundo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Instalar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librerias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requeridas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pandas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numpy</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matplotlib</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050" name="Picture 2" descr="NumPy: Funciones basicas de algebra - ▷ Cursos de Programación de 0 a  Experto © Garantizados"/>
          <p:cNvPicPr>
            <a:picLocks noChangeAspect="1" noChangeArrowheads="1"/>
          </p:cNvPicPr>
          <p:nvPr/>
        </p:nvPicPr>
        <p:blipFill>
          <a:blip r:embed="rId4"/>
          <a:srcRect/>
          <a:stretch>
            <a:fillRect/>
          </a:stretch>
        </p:blipFill>
        <p:spPr bwMode="auto">
          <a:xfrm>
            <a:off x="6952016" y="2020913"/>
            <a:ext cx="1833364" cy="1131067"/>
          </a:xfrm>
          <a:prstGeom prst="rect">
            <a:avLst/>
          </a:prstGeom>
          <a:noFill/>
        </p:spPr>
      </p:pic>
      <p:pic>
        <p:nvPicPr>
          <p:cNvPr id="2052" name="Picture 4" descr="Pandas - EcuRed"/>
          <p:cNvPicPr>
            <a:picLocks noChangeAspect="1" noChangeArrowheads="1"/>
          </p:cNvPicPr>
          <p:nvPr/>
        </p:nvPicPr>
        <p:blipFill>
          <a:blip r:embed="rId5"/>
          <a:srcRect/>
          <a:stretch>
            <a:fillRect/>
          </a:stretch>
        </p:blipFill>
        <p:spPr bwMode="auto">
          <a:xfrm>
            <a:off x="3816180" y="2005602"/>
            <a:ext cx="2745279" cy="1147196"/>
          </a:xfrm>
          <a:prstGeom prst="rect">
            <a:avLst/>
          </a:prstGeom>
          <a:noFill/>
        </p:spPr>
      </p:pic>
      <p:pic>
        <p:nvPicPr>
          <p:cNvPr id="2054" name="Picture 6" descr="Caso práctico con Matplotlib y Geopandas - Adictos al trabajo Tutoriales"/>
          <p:cNvPicPr>
            <a:picLocks noChangeAspect="1" noChangeArrowheads="1"/>
          </p:cNvPicPr>
          <p:nvPr/>
        </p:nvPicPr>
        <p:blipFill>
          <a:blip r:embed="rId6"/>
          <a:srcRect/>
          <a:stretch>
            <a:fillRect/>
          </a:stretch>
        </p:blipFill>
        <p:spPr bwMode="auto">
          <a:xfrm>
            <a:off x="3817883" y="3471043"/>
            <a:ext cx="2750706" cy="1051035"/>
          </a:xfrm>
          <a:prstGeom prst="rect">
            <a:avLst/>
          </a:prstGeom>
          <a:noFill/>
        </p:spPr>
      </p:pic>
      <p:pic>
        <p:nvPicPr>
          <p:cNvPr id="2056" name="Picture 8" descr="Create python jupyter notebooks by Naazneen_jatu | Fiverr"/>
          <p:cNvPicPr>
            <a:picLocks noChangeAspect="1" noChangeArrowheads="1"/>
          </p:cNvPicPr>
          <p:nvPr/>
        </p:nvPicPr>
        <p:blipFill>
          <a:blip r:embed="rId7"/>
          <a:srcRect/>
          <a:stretch>
            <a:fillRect/>
          </a:stretch>
        </p:blipFill>
        <p:spPr bwMode="auto">
          <a:xfrm>
            <a:off x="6838485" y="3444877"/>
            <a:ext cx="2098687" cy="1061811"/>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02663" y="1803352"/>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Crear nuestro primer programa</a:t>
            </a:r>
          </a:p>
          <a:p>
            <a:pPr algn="just"/>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Manejo</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arreglos</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datos</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Código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descrito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en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clase</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10" name="9 Conector recto"/>
          <p:cNvCxnSpPr/>
          <p:nvPr/>
        </p:nvCxnSpPr>
        <p:spPr>
          <a:xfrm flipV="1">
            <a:off x="4908331" y="2785241"/>
            <a:ext cx="115614" cy="1"/>
          </a:xfrm>
          <a:prstGeom prst="line">
            <a:avLst/>
          </a:prstGeom>
          <a:ln>
            <a:solidFill>
              <a:srgbClr val="EAFEE8"/>
            </a:solidFill>
          </a:ln>
        </p:spPr>
        <p:style>
          <a:lnRef idx="1">
            <a:schemeClr val="accent1"/>
          </a:lnRef>
          <a:fillRef idx="0">
            <a:schemeClr val="accent1"/>
          </a:fillRef>
          <a:effectRef idx="0">
            <a:schemeClr val="accent1"/>
          </a:effectRef>
          <a:fontRef idx="minor">
            <a:schemeClr val="tx1"/>
          </a:fontRef>
        </p:style>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4"/>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https://github.com/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1" name="Google Shape;1603;p42"/>
          <p:cNvSpPr txBox="1"/>
          <p:nvPr/>
        </p:nvSpPr>
        <p:spPr>
          <a:xfrm>
            <a:off x="423530" y="267044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Ingresar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Sign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in</a:t>
            </a:r>
          </a:p>
        </p:txBody>
      </p:sp>
      <p:sp>
        <p:nvSpPr>
          <p:cNvPr id="12" name="Google Shape;1603;p42"/>
          <p:cNvSpPr txBox="1"/>
          <p:nvPr/>
        </p:nvSpPr>
        <p:spPr>
          <a:xfrm>
            <a:off x="418277" y="30856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los datos solicitados</a:t>
            </a:r>
          </a:p>
          <a:p>
            <a:pPr algn="just"/>
            <a:r>
              <a:rPr lang="en-US" sz="1600" dirty="0" err="1">
                <a:solidFill>
                  <a:srgbClr val="F3F3F3"/>
                </a:solidFill>
                <a:latin typeface="Fira Sans Condensed Light"/>
                <a:ea typeface="Fira Sans Condensed Light"/>
                <a:cs typeface="Fira Sans Condensed Light"/>
                <a:sym typeface="Fira Sans Condensed Light"/>
              </a:rPr>
              <a:t>Agregar</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correo</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crear</a:t>
            </a:r>
            <a:r>
              <a:rPr lang="en-US" sz="1600" dirty="0">
                <a:solidFill>
                  <a:srgbClr val="F3F3F3"/>
                </a:solidFill>
                <a:latin typeface="Fira Sans Condensed Light"/>
                <a:ea typeface="Fira Sans Condensed Light"/>
                <a:cs typeface="Fira Sans Condensed Light"/>
                <a:sym typeface="Fira Sans Condensed Light"/>
              </a:rPr>
              <a:t> password y username</a:t>
            </a:r>
            <a:endParaRPr lang="es-ES" sz="1600" dirty="0">
              <a:solidFill>
                <a:srgbClr val="F3F3F3"/>
              </a:solidFill>
              <a:latin typeface="Fira Sans Condensed Light"/>
              <a:ea typeface="Fira Sans Condensed Light"/>
              <a:cs typeface="Fira Sans Condensed Light"/>
              <a:sym typeface="Fira Sans Condensed Light"/>
            </a:endParaRPr>
          </a:p>
        </p:txBody>
      </p:sp>
      <p:sp>
        <p:nvSpPr>
          <p:cNvPr id="13" name="Google Shape;1603;p42"/>
          <p:cNvSpPr txBox="1"/>
          <p:nvPr/>
        </p:nvSpPr>
        <p:spPr>
          <a:xfrm>
            <a:off x="434041" y="375301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Verificar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antibot</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4" name="Google Shape;1603;p42"/>
          <p:cNvSpPr txBox="1"/>
          <p:nvPr/>
        </p:nvSpPr>
        <p:spPr>
          <a:xfrm>
            <a:off x="439296" y="413664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Confirmar código enviado a correo</a:t>
            </a:r>
          </a:p>
        </p:txBody>
      </p:sp>
      <p:sp>
        <p:nvSpPr>
          <p:cNvPr id="15" name="Google Shape;1603;p42"/>
          <p:cNvSpPr txBox="1"/>
          <p:nvPr/>
        </p:nvSpPr>
        <p:spPr>
          <a:xfrm>
            <a:off x="4611905" y="2050339"/>
            <a:ext cx="4111682"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Seleccionar  herramientas</a:t>
            </a:r>
          </a:p>
        </p:txBody>
      </p:sp>
      <p:sp>
        <p:nvSpPr>
          <p:cNvPr id="16" name="Google Shape;1603;p42"/>
          <p:cNvSpPr txBox="1"/>
          <p:nvPr/>
        </p:nvSpPr>
        <p:spPr>
          <a:xfrm>
            <a:off x="4627672" y="2581111"/>
            <a:ext cx="4111682" cy="81373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Crear nuevo repositorio</a:t>
            </a:r>
          </a:p>
          <a:p>
            <a:pPr algn="just"/>
            <a:r>
              <a:rPr lang="es-ES" sz="1600" dirty="0">
                <a:solidFill>
                  <a:schemeClr val="accent4"/>
                </a:solidFill>
                <a:latin typeface="Fira Sans Condensed Light" panose="020B0604020202020204" charset="0"/>
                <a:cs typeface="Times New Roman" panose="02020603050405020304" pitchFamily="18" charset="0"/>
              </a:rPr>
              <a:t>Nombre: Analítica de datos </a:t>
            </a:r>
            <a:endParaRPr lang="es-ES" sz="1600" dirty="0">
              <a:solidFill>
                <a:srgbClr val="F3F3F3"/>
              </a:solidFill>
              <a:latin typeface="Fira Sans Condensed Light"/>
              <a:ea typeface="Fira Sans Condensed Light"/>
              <a:cs typeface="Fira Sans Condensed Light"/>
              <a:sym typeface="Fira Sans Condensed Light"/>
            </a:endParaRP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pic>
        <p:nvPicPr>
          <p:cNvPr id="24578" name="Picture 2" descr="Qué es un Modelo de Analítica de Datos? - Northware"/>
          <p:cNvPicPr>
            <a:picLocks noChangeAspect="1" noChangeArrowheads="1"/>
          </p:cNvPicPr>
          <p:nvPr/>
        </p:nvPicPr>
        <p:blipFill>
          <a:blip r:embed="rId4"/>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GitHub del curso</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1247" y="2809848"/>
            <a:ext cx="9226494" cy="824233"/>
          </a:xfrm>
          <a:prstGeom prst="rect">
            <a:avLst/>
          </a:prstGeom>
          <a:noFill/>
          <a:ln>
            <a:noFill/>
          </a:ln>
        </p:spPr>
        <p:txBody>
          <a:bodyPr spcFirstLastPara="1" wrap="square" lIns="91425" tIns="182875" rIns="91425" bIns="0" anchor="t" anchorCtr="0">
            <a:noAutofit/>
          </a:bodyPr>
          <a:lstStyle/>
          <a:p>
            <a:pPr algn="just"/>
            <a:r>
              <a:rPr lang="es-ES" sz="2500" b="1" dirty="0">
                <a:solidFill>
                  <a:srgbClr val="F3F3F3"/>
                </a:solidFill>
                <a:latin typeface="Fira Sans Condensed Light"/>
                <a:ea typeface="Fira Sans Condensed Light"/>
                <a:cs typeface="Fira Sans Condensed Light"/>
                <a:sym typeface="Fira Sans Condensed Light"/>
              </a:rPr>
              <a:t>https://github.com/freddy-7/Plataformas_Analitica_Negocios_2025.git</a:t>
            </a: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2906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intérprete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4"/>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la versión más reciente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https://www.python.org/</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80707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Crear una carpeta en el escritorio</a:t>
            </a:r>
          </a:p>
          <a:p>
            <a:pPr algn="just"/>
            <a:r>
              <a:rPr lang="en-US" sz="1600" dirty="0" err="1">
                <a:solidFill>
                  <a:srgbClr val="F3F3F3"/>
                </a:solidFill>
                <a:latin typeface="Fira Sans Condensed Light"/>
                <a:ea typeface="Fira Sans Condensed Light"/>
                <a:cs typeface="Fira Sans Condensed Light"/>
                <a:sym typeface="Fira Sans Condensed Light"/>
              </a:rPr>
              <a:t>Nombre</a:t>
            </a:r>
            <a:r>
              <a:rPr lang="en-US" sz="1600" dirty="0">
                <a:solidFill>
                  <a:srgbClr val="F3F3F3"/>
                </a:solidFill>
                <a:latin typeface="Fira Sans Condensed Light"/>
                <a:ea typeface="Fira Sans Condensed Light"/>
                <a:cs typeface="Fira Sans Condensed Light"/>
                <a:sym typeface="Fira Sans Condensed Light"/>
              </a:rPr>
              <a:t> de la </a:t>
            </a:r>
            <a:r>
              <a:rPr lang="en-US" sz="1600" dirty="0" err="1">
                <a:solidFill>
                  <a:srgbClr val="F3F3F3"/>
                </a:solidFill>
                <a:latin typeface="Fira Sans Condensed Light"/>
                <a:ea typeface="Fira Sans Condensed Light"/>
                <a:cs typeface="Fira Sans Condensed Light"/>
                <a:sym typeface="Fira Sans Condensed Light"/>
              </a:rPr>
              <a:t>carpeta</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Proyecto</a:t>
            </a:r>
            <a:endParaRPr lang="es-ES" sz="1600" dirty="0">
              <a:solidFill>
                <a:srgbClr val="F3F3F3"/>
              </a:solidFill>
              <a:latin typeface="Fira Sans Condensed Light"/>
              <a:ea typeface="Fira Sans Condensed Light"/>
              <a:cs typeface="Fira Sans Condensed Light"/>
              <a:sym typeface="Fira Sans Condensed Light"/>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3702" y="439311"/>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184486"/>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30" name="Picture 6">
            <a:extLst>
              <a:ext uri="{FF2B5EF4-FFF2-40B4-BE49-F238E27FC236}">
                <a16:creationId xmlns:a16="http://schemas.microsoft.com/office/drawing/2014/main" id="{86F67D0B-90CA-6ADB-3FFD-9CA6351D0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984" y="1900972"/>
            <a:ext cx="4591335" cy="288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412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4"/>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5298" name="Picture 2"/>
          <p:cNvPicPr>
            <a:picLocks noChangeAspect="1" noChangeArrowheads="1"/>
          </p:cNvPicPr>
          <p:nvPr/>
        </p:nvPicPr>
        <p:blipFill>
          <a:blip r:embed="rId4"/>
          <a:srcRect t="12069" r="76897" b="31610"/>
          <a:stretch>
            <a:fillRect/>
          </a:stretch>
        </p:blipFill>
        <p:spPr bwMode="auto">
          <a:xfrm>
            <a:off x="5244663" y="977460"/>
            <a:ext cx="2982954" cy="4088524"/>
          </a:xfrm>
          <a:prstGeom prst="rect">
            <a:avLst/>
          </a:prstGeom>
          <a:noFill/>
          <a:ln w="9525">
            <a:noFill/>
            <a:miter lim="800000"/>
            <a:headEnd/>
            <a:tailEnd/>
          </a:ln>
          <a:effectLst/>
        </p:spPr>
      </p:pic>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2" name="Conector recto de flecha 1">
            <a:extLst>
              <a:ext uri="{FF2B5EF4-FFF2-40B4-BE49-F238E27FC236}">
                <a16:creationId xmlns:a16="http://schemas.microsoft.com/office/drawing/2014/main" id="{14FA5020-6AA3-7D4E-142E-58DC5681F4BF}"/>
              </a:ext>
            </a:extLst>
          </p:cNvPr>
          <p:cNvCxnSpPr>
            <a:cxnSpLocks/>
          </p:cNvCxnSpPr>
          <p:nvPr/>
        </p:nvCxnSpPr>
        <p:spPr>
          <a:xfrm flipH="1">
            <a:off x="8335108" y="144193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09C290A-32D5-F105-413F-70CD7B55F321}"/>
              </a:ext>
            </a:extLst>
          </p:cNvPr>
          <p:cNvCxnSpPr>
            <a:cxnSpLocks/>
          </p:cNvCxnSpPr>
          <p:nvPr/>
        </p:nvCxnSpPr>
        <p:spPr>
          <a:xfrm flipH="1">
            <a:off x="8335108" y="1899138"/>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de flecha 3">
            <a:extLst>
              <a:ext uri="{FF2B5EF4-FFF2-40B4-BE49-F238E27FC236}">
                <a16:creationId xmlns:a16="http://schemas.microsoft.com/office/drawing/2014/main" id="{BF52CC19-4F33-79AC-5112-562EC58E7503}"/>
              </a:ext>
            </a:extLst>
          </p:cNvPr>
          <p:cNvCxnSpPr>
            <a:cxnSpLocks/>
          </p:cNvCxnSpPr>
          <p:nvPr/>
        </p:nvCxnSpPr>
        <p:spPr>
          <a:xfrm flipH="1">
            <a:off x="8335108" y="235633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82C0338B-1B85-DF5F-4E07-45001DDAD186}"/>
              </a:ext>
            </a:extLst>
          </p:cNvPr>
          <p:cNvCxnSpPr>
            <a:cxnSpLocks/>
          </p:cNvCxnSpPr>
          <p:nvPr/>
        </p:nvCxnSpPr>
        <p:spPr>
          <a:xfrm flipH="1">
            <a:off x="8335108" y="4818185"/>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Consola</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6322" name="Picture 2"/>
          <p:cNvPicPr>
            <a:picLocks noChangeAspect="1" noChangeArrowheads="1"/>
          </p:cNvPicPr>
          <p:nvPr/>
        </p:nvPicPr>
        <p:blipFill>
          <a:blip r:embed="rId4"/>
          <a:srcRect t="11925" r="76735" b="31208"/>
          <a:stretch>
            <a:fillRect/>
          </a:stretch>
        </p:blipFill>
        <p:spPr bwMode="auto">
          <a:xfrm>
            <a:off x="5244663" y="1054977"/>
            <a:ext cx="2952061" cy="4056993"/>
          </a:xfrm>
          <a:prstGeom prst="rect">
            <a:avLst/>
          </a:prstGeom>
          <a:noFill/>
          <a:ln w="9525">
            <a:noFill/>
            <a:miter lim="800000"/>
            <a:headEnd/>
            <a:tailEnd/>
          </a:ln>
          <a:effectLst/>
        </p:spPr>
      </p:pic>
      <p:sp>
        <p:nvSpPr>
          <p:cNvPr id="9" name="Google Shape;1603;p42"/>
          <p:cNvSpPr txBox="1"/>
          <p:nvPr/>
        </p:nvSpPr>
        <p:spPr>
          <a:xfrm>
            <a:off x="476084" y="3238003"/>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Clonar repositorio en carpeta proyecto</a:t>
            </a:r>
          </a:p>
          <a:p>
            <a:pPr algn="just"/>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clone https://github.com/freddy-7/proyecto1.git</a:t>
            </a:r>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3" name="Conector recto de flecha 2">
            <a:extLst>
              <a:ext uri="{FF2B5EF4-FFF2-40B4-BE49-F238E27FC236}">
                <a16:creationId xmlns:a16="http://schemas.microsoft.com/office/drawing/2014/main" id="{DD3F64D9-F87A-98A3-C64A-209D6204A98F}"/>
              </a:ext>
            </a:extLst>
          </p:cNvPr>
          <p:cNvCxnSpPr>
            <a:cxnSpLocks/>
          </p:cNvCxnSpPr>
          <p:nvPr/>
        </p:nvCxnSpPr>
        <p:spPr>
          <a:xfrm flipH="1">
            <a:off x="8311662" y="1453662"/>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73E458ED-4BFA-F50D-2B24-A00790D5B97A}"/>
              </a:ext>
            </a:extLst>
          </p:cNvPr>
          <p:cNvCxnSpPr>
            <a:cxnSpLocks/>
          </p:cNvCxnSpPr>
          <p:nvPr/>
        </p:nvCxnSpPr>
        <p:spPr>
          <a:xfrm flipH="1">
            <a:off x="8311662" y="186396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92C3DD2F-1EF1-E050-DDEF-332B1A8D944C}"/>
              </a:ext>
            </a:extLst>
          </p:cNvPr>
          <p:cNvCxnSpPr>
            <a:cxnSpLocks/>
          </p:cNvCxnSpPr>
          <p:nvPr/>
        </p:nvCxnSpPr>
        <p:spPr>
          <a:xfrm flipH="1">
            <a:off x="8311662" y="2883877"/>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95EB4492-60DA-1F20-6ACD-FEB753F159C4}"/>
              </a:ext>
            </a:extLst>
          </p:cNvPr>
          <p:cNvCxnSpPr>
            <a:cxnSpLocks/>
          </p:cNvCxnSpPr>
          <p:nvPr/>
        </p:nvCxnSpPr>
        <p:spPr>
          <a:xfrm flipH="1">
            <a:off x="8311662" y="3915508"/>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BCABB2FB-B253-98A1-AE5B-1B1D7A90F7B1}"/>
              </a:ext>
            </a:extLst>
          </p:cNvPr>
          <p:cNvCxnSpPr>
            <a:cxnSpLocks/>
          </p:cNvCxnSpPr>
          <p:nvPr/>
        </p:nvCxnSpPr>
        <p:spPr>
          <a:xfrm flipH="1">
            <a:off x="8311662" y="4443046"/>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Consola</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2113" y="2313647"/>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Crear nuestro segundo programa</a:t>
            </a:r>
          </a:p>
          <a:p>
            <a:pPr algn="just"/>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Extracción</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datos</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Código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descrito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en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clase</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Google Shape;1603;p42">
            <a:extLst>
              <a:ext uri="{FF2B5EF4-FFF2-40B4-BE49-F238E27FC236}">
                <a16:creationId xmlns:a16="http://schemas.microsoft.com/office/drawing/2014/main" id="{D54A503C-66C1-1F73-0CD3-42E1845B85D1}"/>
              </a:ext>
            </a:extLst>
          </p:cNvPr>
          <p:cNvSpPr txBox="1"/>
          <p:nvPr/>
        </p:nvSpPr>
        <p:spPr>
          <a:xfrm>
            <a:off x="4475190" y="3846530"/>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rgbClr val="FFFF00"/>
                </a:solidFill>
                <a:latin typeface="Fira Sans Condensed Light" panose="020B0604020202020204" charset="0"/>
                <a:cs typeface="Times New Roman" panose="02020603050405020304" pitchFamily="18" charset="0"/>
              </a:rPr>
              <a:t>NOTA: EN CASO DE NO TENER INSTALADA LA PAQUETERIA PIP,  AGREGAR EL PATH DE LAS VARIABLES DE ENTORNO</a:t>
            </a:r>
            <a:endParaRPr lang="en-US" sz="1600" dirty="0">
              <a:solidFill>
                <a:srgbClr val="FFFF00"/>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7135969"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Ingreso a configuración o ajustes y coloco en búsqueda lo siguiente:</a:t>
            </a:r>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Variables</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56B274AC-CFFF-8FAD-D674-AAA0B882DA77}"/>
              </a:ext>
            </a:extLst>
          </p:cNvPr>
          <p:cNvPicPr>
            <a:picLocks noChangeAspect="1"/>
          </p:cNvPicPr>
          <p:nvPr/>
        </p:nvPicPr>
        <p:blipFill rotWithShape="1">
          <a:blip r:embed="rId4"/>
          <a:srcRect r="51796" b="62091"/>
          <a:stretch/>
        </p:blipFill>
        <p:spPr>
          <a:xfrm>
            <a:off x="2325336" y="2734908"/>
            <a:ext cx="4493327" cy="1986674"/>
          </a:xfrm>
          <a:prstGeom prst="rect">
            <a:avLst/>
          </a:prstGeom>
        </p:spPr>
      </p:pic>
    </p:spTree>
    <p:extLst>
      <p:ext uri="{BB962C8B-B14F-4D97-AF65-F5344CB8AC3E}">
        <p14:creationId xmlns:p14="http://schemas.microsoft.com/office/powerpoint/2010/main" val="60481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sp>
        <p:nvSpPr>
          <p:cNvPr id="7" name="Google Shape;136;p27"/>
          <p:cNvSpPr txBox="1">
            <a:spLocks noGrp="1"/>
          </p:cNvSpPr>
          <p:nvPr>
            <p:ph type="subTitle" idx="1"/>
          </p:nvPr>
        </p:nvSpPr>
        <p:spPr>
          <a:xfrm>
            <a:off x="4333462" y="1921615"/>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4"/>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Selecciono: </a:t>
            </a:r>
            <a:r>
              <a:rPr lang="es-ES" sz="1600" dirty="0">
                <a:solidFill>
                  <a:schemeClr val="tx2"/>
                </a:solidFill>
                <a:latin typeface="Fira Sans Condensed Light" panose="020B0604020202020204" charset="0"/>
                <a:cs typeface="Times New Roman" panose="02020603050405020304" pitchFamily="18" charset="0"/>
              </a:rPr>
              <a:t>“Editar las variables de entorno del sistema”</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4" name="Imagen 3">
            <a:extLst>
              <a:ext uri="{FF2B5EF4-FFF2-40B4-BE49-F238E27FC236}">
                <a16:creationId xmlns:a16="http://schemas.microsoft.com/office/drawing/2014/main" id="{6B2D8E7A-3268-8822-878F-647600C1FFD5}"/>
              </a:ext>
            </a:extLst>
          </p:cNvPr>
          <p:cNvPicPr>
            <a:picLocks noChangeAspect="1"/>
          </p:cNvPicPr>
          <p:nvPr/>
        </p:nvPicPr>
        <p:blipFill rotWithShape="1">
          <a:blip r:embed="rId4"/>
          <a:srcRect l="35658" t="9553" r="34022" b="26370"/>
          <a:stretch/>
        </p:blipFill>
        <p:spPr>
          <a:xfrm>
            <a:off x="4887333" y="1038752"/>
            <a:ext cx="3344858" cy="3974312"/>
          </a:xfrm>
          <a:prstGeom prst="rect">
            <a:avLst/>
          </a:prstGeom>
        </p:spPr>
      </p:pic>
      <p:sp>
        <p:nvSpPr>
          <p:cNvPr id="5" name="Google Shape;1603;p42">
            <a:extLst>
              <a:ext uri="{FF2B5EF4-FFF2-40B4-BE49-F238E27FC236}">
                <a16:creationId xmlns:a16="http://schemas.microsoft.com/office/drawing/2014/main" id="{08DC46DE-941C-0074-F92F-2D51C608999C}"/>
              </a:ext>
            </a:extLst>
          </p:cNvPr>
          <p:cNvSpPr txBox="1"/>
          <p:nvPr/>
        </p:nvSpPr>
        <p:spPr>
          <a:xfrm>
            <a:off x="378523" y="2969029"/>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Selecciono: </a:t>
            </a:r>
            <a:r>
              <a:rPr lang="es-ES" sz="1600" dirty="0">
                <a:solidFill>
                  <a:schemeClr val="tx2"/>
                </a:solidFill>
                <a:latin typeface="Fira Sans Condensed Light" panose="020B0604020202020204" charset="0"/>
                <a:cs typeface="Times New Roman" panose="02020603050405020304" pitchFamily="18" charset="0"/>
              </a:rPr>
              <a:t>“Variables de entorno”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9555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Selecciono: </a:t>
            </a:r>
            <a:r>
              <a:rPr lang="es-ES" sz="1600" dirty="0">
                <a:solidFill>
                  <a:schemeClr val="tx2"/>
                </a:solidFill>
                <a:latin typeface="Fira Sans Condensed Light" panose="020B0604020202020204" charset="0"/>
                <a:cs typeface="Times New Roman" panose="02020603050405020304" pitchFamily="18" charset="0"/>
              </a:rPr>
              <a:t>“</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08DC46DE-941C-0074-F92F-2D51C608999C}"/>
              </a:ext>
            </a:extLst>
          </p:cNvPr>
          <p:cNvSpPr txBox="1"/>
          <p:nvPr/>
        </p:nvSpPr>
        <p:spPr>
          <a:xfrm>
            <a:off x="378523" y="2969029"/>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Selecciono: </a:t>
            </a:r>
            <a:r>
              <a:rPr lang="es-ES" sz="1600" dirty="0">
                <a:solidFill>
                  <a:schemeClr val="tx2"/>
                </a:solidFill>
                <a:latin typeface="Fira Sans Condensed Light" panose="020B0604020202020204" charset="0"/>
                <a:cs typeface="Times New Roman" panose="02020603050405020304" pitchFamily="18" charset="0"/>
              </a:rPr>
              <a:t>“Editar”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pic>
        <p:nvPicPr>
          <p:cNvPr id="3" name="Imagen 2">
            <a:extLst>
              <a:ext uri="{FF2B5EF4-FFF2-40B4-BE49-F238E27FC236}">
                <a16:creationId xmlns:a16="http://schemas.microsoft.com/office/drawing/2014/main" id="{39D18B46-833C-1D51-A7D8-FB85C789491C}"/>
              </a:ext>
            </a:extLst>
          </p:cNvPr>
          <p:cNvPicPr>
            <a:picLocks noChangeAspect="1"/>
          </p:cNvPicPr>
          <p:nvPr/>
        </p:nvPicPr>
        <p:blipFill rotWithShape="1">
          <a:blip r:embed="rId4"/>
          <a:srcRect l="27581" t="8641" r="27377" b="16109"/>
          <a:stretch/>
        </p:blipFill>
        <p:spPr>
          <a:xfrm>
            <a:off x="4653304" y="1091600"/>
            <a:ext cx="4118583" cy="3868615"/>
          </a:xfrm>
          <a:prstGeom prst="rect">
            <a:avLst/>
          </a:prstGeom>
        </p:spPr>
      </p:pic>
    </p:spTree>
    <p:extLst>
      <p:ext uri="{BB962C8B-B14F-4D97-AF65-F5344CB8AC3E}">
        <p14:creationId xmlns:p14="http://schemas.microsoft.com/office/powerpoint/2010/main" val="39298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Selecciono: </a:t>
            </a:r>
            <a:r>
              <a:rPr lang="es-ES" sz="1600" dirty="0">
                <a:solidFill>
                  <a:schemeClr val="tx2"/>
                </a:solidFill>
                <a:latin typeface="Fira Sans Condensed Light" panose="020B0604020202020204" charset="0"/>
                <a:cs typeface="Times New Roman" panose="02020603050405020304" pitchFamily="18" charset="0"/>
              </a:rPr>
              <a:t>“Nuevo”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4" name="Imagen 3">
            <a:extLst>
              <a:ext uri="{FF2B5EF4-FFF2-40B4-BE49-F238E27FC236}">
                <a16:creationId xmlns:a16="http://schemas.microsoft.com/office/drawing/2014/main" id="{AF5A97E5-E663-CBB4-34C8-59180D23A26A}"/>
              </a:ext>
            </a:extLst>
          </p:cNvPr>
          <p:cNvPicPr>
            <a:picLocks noChangeAspect="1"/>
          </p:cNvPicPr>
          <p:nvPr/>
        </p:nvPicPr>
        <p:blipFill rotWithShape="1">
          <a:blip r:embed="rId4"/>
          <a:srcRect l="30530" t="12857" r="30567" b="20669"/>
          <a:stretch/>
        </p:blipFill>
        <p:spPr>
          <a:xfrm>
            <a:off x="4846628" y="1143513"/>
            <a:ext cx="3918849" cy="3764789"/>
          </a:xfrm>
          <a:prstGeom prst="rect">
            <a:avLst/>
          </a:prstGeom>
        </p:spPr>
      </p:pic>
    </p:spTree>
    <p:extLst>
      <p:ext uri="{BB962C8B-B14F-4D97-AF65-F5344CB8AC3E}">
        <p14:creationId xmlns:p14="http://schemas.microsoft.com/office/powerpoint/2010/main" val="250218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Busco: </a:t>
            </a:r>
            <a:r>
              <a:rPr lang="es-ES" sz="1600" dirty="0">
                <a:solidFill>
                  <a:schemeClr val="tx2"/>
                </a:solidFill>
                <a:latin typeface="Fira Sans Condensed Light" panose="020B0604020202020204" charset="0"/>
                <a:cs typeface="Times New Roman" panose="02020603050405020304" pitchFamily="18" charset="0"/>
              </a:rPr>
              <a:t>“Python”</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89BC5306-D012-A541-0193-37D7F907C84B}"/>
              </a:ext>
            </a:extLst>
          </p:cNvPr>
          <p:cNvPicPr>
            <a:picLocks noChangeAspect="1"/>
          </p:cNvPicPr>
          <p:nvPr/>
        </p:nvPicPr>
        <p:blipFill rotWithShape="1">
          <a:blip r:embed="rId4"/>
          <a:srcRect l="25915" t="523" r="17719" b="-24"/>
          <a:stretch/>
        </p:blipFill>
        <p:spPr>
          <a:xfrm>
            <a:off x="4571999" y="1050624"/>
            <a:ext cx="3985067" cy="3955129"/>
          </a:xfrm>
          <a:prstGeom prst="rect">
            <a:avLst/>
          </a:prstGeom>
        </p:spPr>
      </p:pic>
      <p:sp>
        <p:nvSpPr>
          <p:cNvPr id="5" name="Google Shape;1603;p42">
            <a:extLst>
              <a:ext uri="{FF2B5EF4-FFF2-40B4-BE49-F238E27FC236}">
                <a16:creationId xmlns:a16="http://schemas.microsoft.com/office/drawing/2014/main" id="{C0741D31-888B-A9C3-797A-66AA6BDEE644}"/>
              </a:ext>
            </a:extLst>
          </p:cNvPr>
          <p:cNvSpPr txBox="1"/>
          <p:nvPr/>
        </p:nvSpPr>
        <p:spPr>
          <a:xfrm>
            <a:off x="372113" y="2714037"/>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8. Clic derecho sobre: </a:t>
            </a:r>
            <a:r>
              <a:rPr lang="es-ES" sz="1600" dirty="0">
                <a:solidFill>
                  <a:schemeClr val="tx2"/>
                </a:solidFill>
                <a:latin typeface="Fira Sans Condensed Light" panose="020B0604020202020204" charset="0"/>
                <a:cs typeface="Times New Roman" panose="02020603050405020304" pitchFamily="18" charset="0"/>
              </a:rPr>
              <a:t>“IDLE (Python 3.11 64 bits)”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6" name="Google Shape;1603;p42">
            <a:extLst>
              <a:ext uri="{FF2B5EF4-FFF2-40B4-BE49-F238E27FC236}">
                <a16:creationId xmlns:a16="http://schemas.microsoft.com/office/drawing/2014/main" id="{65864CF3-24A8-C1B3-5FB2-0AD793DD754B}"/>
              </a:ext>
            </a:extLst>
          </p:cNvPr>
          <p:cNvSpPr txBox="1"/>
          <p:nvPr/>
        </p:nvSpPr>
        <p:spPr>
          <a:xfrm>
            <a:off x="365703" y="357296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9. Selecciono: </a:t>
            </a:r>
            <a:r>
              <a:rPr lang="es-ES" sz="1600" dirty="0">
                <a:solidFill>
                  <a:schemeClr val="tx2"/>
                </a:solidFill>
                <a:latin typeface="Fira Sans Condensed Light" panose="020B0604020202020204" charset="0"/>
                <a:cs typeface="Times New Roman" panose="02020603050405020304" pitchFamily="18" charset="0"/>
              </a:rPr>
              <a:t>“abrir ubicación del archivo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8" name="Conector recto de flecha 7">
            <a:extLst>
              <a:ext uri="{FF2B5EF4-FFF2-40B4-BE49-F238E27FC236}">
                <a16:creationId xmlns:a16="http://schemas.microsoft.com/office/drawing/2014/main" id="{9490963A-1C52-2574-221E-78607A659D3D}"/>
              </a:ext>
            </a:extLst>
          </p:cNvPr>
          <p:cNvCxnSpPr>
            <a:cxnSpLocks/>
          </p:cNvCxnSpPr>
          <p:nvPr/>
        </p:nvCxnSpPr>
        <p:spPr>
          <a:xfrm>
            <a:off x="4255475" y="4921875"/>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B687A8EF-AD82-D8D3-ADFB-44C258AAB125}"/>
              </a:ext>
            </a:extLst>
          </p:cNvPr>
          <p:cNvCxnSpPr>
            <a:cxnSpLocks/>
          </p:cNvCxnSpPr>
          <p:nvPr/>
        </p:nvCxnSpPr>
        <p:spPr>
          <a:xfrm>
            <a:off x="4255475" y="2471752"/>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B86A49C3-586A-8C42-20F6-427CD01B6CFE}"/>
              </a:ext>
            </a:extLst>
          </p:cNvPr>
          <p:cNvCxnSpPr>
            <a:cxnSpLocks/>
          </p:cNvCxnSpPr>
          <p:nvPr/>
        </p:nvCxnSpPr>
        <p:spPr>
          <a:xfrm flipH="1">
            <a:off x="7045570" y="2784375"/>
            <a:ext cx="4103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33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10. Clic derecho sobre: </a:t>
            </a:r>
            <a:r>
              <a:rPr lang="es-ES" sz="1600" dirty="0">
                <a:solidFill>
                  <a:schemeClr val="tx2"/>
                </a:solidFill>
                <a:latin typeface="Fira Sans Condensed Light" panose="020B0604020202020204" charset="0"/>
                <a:cs typeface="Times New Roman" panose="02020603050405020304" pitchFamily="18" charset="0"/>
              </a:rPr>
              <a:t>“IDLE (Python 3.11 64 bits)”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3" name="Imagen 12">
            <a:extLst>
              <a:ext uri="{FF2B5EF4-FFF2-40B4-BE49-F238E27FC236}">
                <a16:creationId xmlns:a16="http://schemas.microsoft.com/office/drawing/2014/main" id="{4D6AF19E-0FD3-830A-8000-AAADED755B4A}"/>
              </a:ext>
            </a:extLst>
          </p:cNvPr>
          <p:cNvPicPr>
            <a:picLocks noChangeAspect="1"/>
          </p:cNvPicPr>
          <p:nvPr/>
        </p:nvPicPr>
        <p:blipFill rotWithShape="1">
          <a:blip r:embed="rId4"/>
          <a:srcRect l="14794"/>
          <a:stretch/>
        </p:blipFill>
        <p:spPr>
          <a:xfrm>
            <a:off x="4109429" y="1697230"/>
            <a:ext cx="4826922" cy="3335912"/>
          </a:xfrm>
          <a:prstGeom prst="rect">
            <a:avLst/>
          </a:prstGeom>
        </p:spPr>
      </p:pic>
      <p:sp>
        <p:nvSpPr>
          <p:cNvPr id="14" name="Google Shape;1603;p42">
            <a:extLst>
              <a:ext uri="{FF2B5EF4-FFF2-40B4-BE49-F238E27FC236}">
                <a16:creationId xmlns:a16="http://schemas.microsoft.com/office/drawing/2014/main" id="{1881D1A7-1A3B-0E01-FE29-63EAD9F054F9}"/>
              </a:ext>
            </a:extLst>
          </p:cNvPr>
          <p:cNvSpPr txBox="1"/>
          <p:nvPr/>
        </p:nvSpPr>
        <p:spPr>
          <a:xfrm>
            <a:off x="372113" y="3066028"/>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11. Selecciono: </a:t>
            </a:r>
            <a:r>
              <a:rPr lang="es-ES" sz="1600" dirty="0">
                <a:solidFill>
                  <a:schemeClr val="tx2"/>
                </a:solidFill>
                <a:latin typeface="Fira Sans Condensed Light" panose="020B0604020202020204" charset="0"/>
                <a:cs typeface="Times New Roman" panose="02020603050405020304" pitchFamily="18" charset="0"/>
              </a:rPr>
              <a:t>“Propiedades”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71274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12. Selecciono: </a:t>
            </a:r>
            <a:r>
              <a:rPr lang="es-ES" sz="1600" dirty="0">
                <a:solidFill>
                  <a:schemeClr val="tx2"/>
                </a:solidFill>
                <a:latin typeface="Fira Sans Condensed Light" panose="020B0604020202020204" charset="0"/>
                <a:cs typeface="Times New Roman" panose="02020603050405020304" pitchFamily="18" charset="0"/>
              </a:rPr>
              <a:t>“Abrir ubicación”</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10472C46-7683-A26D-ADEF-45819037F2ED}"/>
              </a:ext>
            </a:extLst>
          </p:cNvPr>
          <p:cNvPicPr>
            <a:picLocks noChangeAspect="1"/>
          </p:cNvPicPr>
          <p:nvPr/>
        </p:nvPicPr>
        <p:blipFill>
          <a:blip r:embed="rId4"/>
          <a:stretch>
            <a:fillRect/>
          </a:stretch>
        </p:blipFill>
        <p:spPr>
          <a:xfrm>
            <a:off x="4925800" y="1041785"/>
            <a:ext cx="2622183" cy="4074136"/>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a:off x="5222437" y="3690952"/>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13. Selecciono: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a:off x="4413738" y="1721476"/>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0416D4B-F3DB-0416-6A3E-F7C861FCC301}"/>
              </a:ext>
            </a:extLst>
          </p:cNvPr>
          <p:cNvPicPr>
            <a:picLocks noChangeAspect="1"/>
          </p:cNvPicPr>
          <p:nvPr/>
        </p:nvPicPr>
        <p:blipFill rotWithShape="1">
          <a:blip r:embed="rId4"/>
          <a:srcRect l="9488" t="12142" r="40419" b="8103"/>
          <a:stretch/>
        </p:blipFill>
        <p:spPr>
          <a:xfrm>
            <a:off x="4747846" y="1595219"/>
            <a:ext cx="3840733" cy="3437923"/>
          </a:xfrm>
          <a:prstGeom prst="rect">
            <a:avLst/>
          </a:prstGeom>
        </p:spPr>
      </p:pic>
      <p:sp>
        <p:nvSpPr>
          <p:cNvPr id="10" name="Google Shape;1603;p42">
            <a:extLst>
              <a:ext uri="{FF2B5EF4-FFF2-40B4-BE49-F238E27FC236}">
                <a16:creationId xmlns:a16="http://schemas.microsoft.com/office/drawing/2014/main" id="{21FCE5E7-5CEC-B720-8FF5-32D3A6024B49}"/>
              </a:ext>
            </a:extLst>
          </p:cNvPr>
          <p:cNvSpPr txBox="1"/>
          <p:nvPr/>
        </p:nvSpPr>
        <p:spPr>
          <a:xfrm>
            <a:off x="372113" y="286002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14.  Clic derecho y copio: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5266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15. Ingreso el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path</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como una nueva variable del entorno en : </a:t>
            </a:r>
            <a:r>
              <a:rPr lang="es-ES" sz="1600" dirty="0">
                <a:solidFill>
                  <a:schemeClr val="tx2"/>
                </a:solidFill>
                <a:latin typeface="Fira Sans Condensed Light" panose="020B0604020202020204" charset="0"/>
                <a:cs typeface="Times New Roman" panose="02020603050405020304" pitchFamily="18" charset="0"/>
              </a:rPr>
              <a:t>“nuevo” y “aceptar”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Imagen 1">
            <a:extLst>
              <a:ext uri="{FF2B5EF4-FFF2-40B4-BE49-F238E27FC236}">
                <a16:creationId xmlns:a16="http://schemas.microsoft.com/office/drawing/2014/main" id="{DD53BC0A-926C-A9C8-A73B-0A1C3FD9B39C}"/>
              </a:ext>
            </a:extLst>
          </p:cNvPr>
          <p:cNvPicPr>
            <a:picLocks noChangeAspect="1"/>
          </p:cNvPicPr>
          <p:nvPr/>
        </p:nvPicPr>
        <p:blipFill rotWithShape="1">
          <a:blip r:embed="rId4"/>
          <a:srcRect l="30530" t="12857" r="30567" b="20669"/>
          <a:stretch/>
        </p:blipFill>
        <p:spPr>
          <a:xfrm>
            <a:off x="4572000" y="1234922"/>
            <a:ext cx="3918849" cy="3764789"/>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flipH="1">
            <a:off x="8276492" y="1758462"/>
            <a:ext cx="3985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531424" y="4794739"/>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1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16. Selecciono la carpeta: </a:t>
            </a:r>
            <a:r>
              <a:rPr lang="es-ES" sz="1600" dirty="0">
                <a:solidFill>
                  <a:schemeClr val="tx2"/>
                </a:solidFill>
                <a:latin typeface="Fira Sans Condensed Light" panose="020B0604020202020204" charset="0"/>
                <a:cs typeface="Times New Roman" panose="02020603050405020304" pitchFamily="18" charset="0"/>
              </a:rPr>
              <a:t>“scripts”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5" name="Imagen 4">
            <a:extLst>
              <a:ext uri="{FF2B5EF4-FFF2-40B4-BE49-F238E27FC236}">
                <a16:creationId xmlns:a16="http://schemas.microsoft.com/office/drawing/2014/main" id="{0F805BA1-9C8C-06E4-4338-20DEDCEBDE24}"/>
              </a:ext>
            </a:extLst>
          </p:cNvPr>
          <p:cNvPicPr>
            <a:picLocks noChangeAspect="1"/>
          </p:cNvPicPr>
          <p:nvPr/>
        </p:nvPicPr>
        <p:blipFill rotWithShape="1">
          <a:blip r:embed="rId4"/>
          <a:srcRect l="11317" t="12857" r="41410" b="39107"/>
          <a:stretch/>
        </p:blipFill>
        <p:spPr>
          <a:xfrm>
            <a:off x="3993443" y="1705577"/>
            <a:ext cx="4858455" cy="2775691"/>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3666149" y="3516924"/>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2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211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17. Selecciono el: </a:t>
            </a:r>
            <a:r>
              <a:rPr lang="es-ES" sz="1600" dirty="0">
                <a:solidFill>
                  <a:schemeClr val="tx2"/>
                </a:solidFill>
                <a:latin typeface="Fira Sans Condensed Light" panose="020B0604020202020204" charset="0"/>
                <a:cs typeface="Times New Roman" panose="02020603050405020304" pitchFamily="18" charset="0"/>
              </a:rPr>
              <a:t>“</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CF3D096F-DE09-76F2-DCFA-2A54BFBFCF6C}"/>
              </a:ext>
            </a:extLst>
          </p:cNvPr>
          <p:cNvPicPr>
            <a:picLocks noChangeAspect="1"/>
          </p:cNvPicPr>
          <p:nvPr/>
        </p:nvPicPr>
        <p:blipFill>
          <a:blip r:embed="rId4"/>
          <a:stretch>
            <a:fillRect/>
          </a:stretch>
        </p:blipFill>
        <p:spPr>
          <a:xfrm>
            <a:off x="4620145" y="1521144"/>
            <a:ext cx="4282178" cy="3519773"/>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033052" y="2082423"/>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Google Shape;1603;p42">
            <a:extLst>
              <a:ext uri="{FF2B5EF4-FFF2-40B4-BE49-F238E27FC236}">
                <a16:creationId xmlns:a16="http://schemas.microsoft.com/office/drawing/2014/main" id="{65D863A2-56FE-87CF-B0AA-2B56B05BA300}"/>
              </a:ext>
            </a:extLst>
          </p:cNvPr>
          <p:cNvSpPr txBox="1"/>
          <p:nvPr/>
        </p:nvSpPr>
        <p:spPr>
          <a:xfrm>
            <a:off x="378523" y="282687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18. Clic derecho y copio: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4569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182341"/>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Podrás gestionar las plataformas tecnológicas de analítica de negocios que apoyen a la organización en el proceso de transformación digital, utilizando</a:t>
            </a:r>
            <a:r>
              <a:rPr lang="en-US" sz="1600" dirty="0">
                <a:solidFill>
                  <a:schemeClr val="accent4"/>
                </a:solidFill>
                <a:latin typeface="Fira Sans Condensed Light" panose="020B0604020202020204" charset="0"/>
                <a:cs typeface="Times New Roman" panose="02020603050405020304" pitchFamily="18" charset="0"/>
              </a:rPr>
              <a:t> </a:t>
            </a:r>
            <a:r>
              <a:rPr lang="es-ES" sz="1600" dirty="0">
                <a:solidFill>
                  <a:schemeClr val="accent4"/>
                </a:solidFill>
                <a:latin typeface="Fira Sans Condensed Light" panose="020B0604020202020204" charset="0"/>
                <a:cs typeface="Times New Roman" panose="02020603050405020304" pitchFamily="18" charset="0"/>
              </a:rPr>
              <a:t>la programación de algoritmos de extracción, limpieza, e imputación de datos, así como modelos de bases de datos y las interfaces de conexiones entre diferentes fuentes.</a:t>
            </a:r>
          </a:p>
          <a:p>
            <a:pPr algn="just"/>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 principal del Curso</a:t>
            </a:r>
            <a:endParaRPr sz="2200" b="1" dirty="0">
              <a:solidFill>
                <a:srgbClr val="F3F3F3"/>
              </a:solidFill>
              <a:latin typeface="Rajdhani"/>
              <a:ea typeface="Rajdhani"/>
              <a:cs typeface="Rajdhani"/>
              <a:sym typeface="Rajdhani"/>
            </a:endParaRPr>
          </a:p>
        </p:txBody>
      </p:sp>
      <p:pic>
        <p:nvPicPr>
          <p:cNvPr id="37"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28674" name="Picture 2" descr="Idea y objetivo concepto | Vector Premium"/>
          <p:cNvPicPr>
            <a:picLocks noChangeAspect="1" noChangeArrowheads="1"/>
          </p:cNvPicPr>
          <p:nvPr/>
        </p:nvPicPr>
        <p:blipFill>
          <a:blip r:embed="rId4"/>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19. Ingreso el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path</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como una nueva variable del entorno en : </a:t>
            </a:r>
            <a:r>
              <a:rPr lang="es-ES" sz="1600" dirty="0">
                <a:solidFill>
                  <a:schemeClr val="tx2"/>
                </a:solidFill>
                <a:latin typeface="Fira Sans Condensed Light" panose="020B0604020202020204" charset="0"/>
                <a:cs typeface="Times New Roman" panose="02020603050405020304" pitchFamily="18" charset="0"/>
              </a:rPr>
              <a:t>“nuevo” y “aceptar”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Imagen 1">
            <a:extLst>
              <a:ext uri="{FF2B5EF4-FFF2-40B4-BE49-F238E27FC236}">
                <a16:creationId xmlns:a16="http://schemas.microsoft.com/office/drawing/2014/main" id="{DD53BC0A-926C-A9C8-A73B-0A1C3FD9B39C}"/>
              </a:ext>
            </a:extLst>
          </p:cNvPr>
          <p:cNvPicPr>
            <a:picLocks noChangeAspect="1"/>
          </p:cNvPicPr>
          <p:nvPr/>
        </p:nvPicPr>
        <p:blipFill rotWithShape="1">
          <a:blip r:embed="rId4"/>
          <a:srcRect l="30530" t="12857" r="30567" b="20669"/>
          <a:stretch/>
        </p:blipFill>
        <p:spPr>
          <a:xfrm>
            <a:off x="4572000" y="1234922"/>
            <a:ext cx="3918849" cy="3764789"/>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flipH="1">
            <a:off x="8276492" y="1758462"/>
            <a:ext cx="3985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531424" y="4794739"/>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6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76913" y="3048000"/>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D8C85D11-44A0-3719-F941-CB9EE3F02FD0}"/>
              </a:ext>
            </a:extLst>
          </p:cNvPr>
          <p:cNvPicPr>
            <a:picLocks noChangeAspect="1"/>
          </p:cNvPicPr>
          <p:nvPr/>
        </p:nvPicPr>
        <p:blipFill rotWithShape="1">
          <a:blip r:embed="rId4"/>
          <a:srcRect r="41282" b="60119"/>
          <a:stretch/>
        </p:blipFill>
        <p:spPr>
          <a:xfrm>
            <a:off x="1242717" y="2106344"/>
            <a:ext cx="6658565" cy="2542652"/>
          </a:xfrm>
          <a:prstGeom prst="rect">
            <a:avLst/>
          </a:prstGeom>
        </p:spPr>
      </p:pic>
    </p:spTree>
    <p:extLst>
      <p:ext uri="{BB962C8B-B14F-4D97-AF65-F5344CB8AC3E}">
        <p14:creationId xmlns:p14="http://schemas.microsoft.com/office/powerpoint/2010/main" val="3203157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 name="Imagen 9">
            <a:extLst>
              <a:ext uri="{FF2B5EF4-FFF2-40B4-BE49-F238E27FC236}">
                <a16:creationId xmlns:a16="http://schemas.microsoft.com/office/drawing/2014/main" id="{3CA1A01A-2AF4-2DD7-7794-B77575F80B4D}"/>
              </a:ext>
            </a:extLst>
          </p:cNvPr>
          <p:cNvPicPr>
            <a:picLocks noChangeAspect="1"/>
          </p:cNvPicPr>
          <p:nvPr/>
        </p:nvPicPr>
        <p:blipFill>
          <a:blip r:embed="rId4"/>
          <a:stretch>
            <a:fillRect/>
          </a:stretch>
        </p:blipFill>
        <p:spPr>
          <a:xfrm>
            <a:off x="3082935" y="1864463"/>
            <a:ext cx="3681280" cy="2980582"/>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2965939" y="3094892"/>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95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15975" y="11249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View/Command pallet/Clone from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Hub/</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selecciona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el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repositorio</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clonar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o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ingresa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su</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URL</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7" name="Picture 3"/>
          <p:cNvPicPr>
            <a:picLocks noChangeAspect="1" noChangeArrowheads="1"/>
          </p:cNvPicPr>
          <p:nvPr/>
        </p:nvPicPr>
        <p:blipFill>
          <a:blip r:embed="rId4"/>
          <a:srcRect r="29722" b="54862"/>
          <a:stretch>
            <a:fillRect/>
          </a:stretch>
        </p:blipFill>
        <p:spPr bwMode="auto">
          <a:xfrm>
            <a:off x="792119" y="2144537"/>
            <a:ext cx="7489734" cy="2690364"/>
          </a:xfrm>
          <a:prstGeom prst="rect">
            <a:avLst/>
          </a:prstGeom>
          <a:noFill/>
          <a:ln w="9525">
            <a:noFill/>
            <a:miter lim="800000"/>
            <a:headEnd/>
            <a:tailEnd/>
          </a:ln>
          <a:effectLst/>
        </p:spPr>
      </p:pic>
      <p:sp>
        <p:nvSpPr>
          <p:cNvPr id="1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1122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View/Command pallet/Clone from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Hub/</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selecciona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el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repositorio</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clonar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o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ingresa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su</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URL</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2050" name="Picture 2"/>
          <p:cNvPicPr>
            <a:picLocks noChangeAspect="1" noChangeArrowheads="1"/>
          </p:cNvPicPr>
          <p:nvPr/>
        </p:nvPicPr>
        <p:blipFill>
          <a:blip r:embed="rId4"/>
          <a:srcRect l="1855" t="17535" r="28258" b="22396"/>
          <a:stretch>
            <a:fillRect/>
          </a:stretch>
        </p:blipFill>
        <p:spPr bwMode="auto">
          <a:xfrm>
            <a:off x="1772193" y="2114483"/>
            <a:ext cx="5792081" cy="2798966"/>
          </a:xfrm>
          <a:prstGeom prst="rect">
            <a:avLst/>
          </a:prstGeom>
          <a:noFill/>
          <a:ln w="9525">
            <a:noFill/>
            <a:miter lim="800000"/>
            <a:headEnd/>
            <a:tailEnd/>
          </a:ln>
          <a:effectLst/>
        </p:spPr>
      </p:pic>
      <p:cxnSp>
        <p:nvCxnSpPr>
          <p:cNvPr id="10" name="9 Conector recto de flecha"/>
          <p:cNvCxnSpPr/>
          <p:nvPr/>
        </p:nvCxnSpPr>
        <p:spPr>
          <a:xfrm rot="10800000" flipV="1">
            <a:off x="6988991" y="3046548"/>
            <a:ext cx="1651000" cy="711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17064" y="1089772"/>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Presiona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Enter y se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abrir</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á el explorador de archivos y selecciona la carpeta destino del clon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3074" name="Picture 2"/>
          <p:cNvPicPr>
            <a:picLocks noChangeAspect="1" noChangeArrowheads="1"/>
          </p:cNvPicPr>
          <p:nvPr/>
        </p:nvPicPr>
        <p:blipFill>
          <a:blip r:embed="rId4"/>
          <a:srcRect r="50317" b="37847"/>
          <a:stretch>
            <a:fillRect/>
          </a:stretch>
        </p:blipFill>
        <p:spPr bwMode="auto">
          <a:xfrm>
            <a:off x="2283459" y="2070749"/>
            <a:ext cx="4368801" cy="3072751"/>
          </a:xfrm>
          <a:prstGeom prst="rect">
            <a:avLst/>
          </a:prstGeom>
          <a:noFill/>
          <a:ln w="9525">
            <a:noFill/>
            <a:miter lim="800000"/>
            <a:headEnd/>
            <a:tailEnd/>
          </a:ln>
          <a:effectLst/>
        </p:spPr>
      </p:pic>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Seleccionar  la opción abrir el repositorio clonado</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Deben aparecer todos los archivos del repositorio clonado</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098" name="Picture 2"/>
          <p:cNvPicPr>
            <a:picLocks noChangeAspect="1" noChangeArrowheads="1"/>
          </p:cNvPicPr>
          <p:nvPr/>
        </p:nvPicPr>
        <p:blipFill>
          <a:blip r:embed="rId4"/>
          <a:srcRect r="10786" b="51071"/>
          <a:stretch>
            <a:fillRect/>
          </a:stretch>
        </p:blipFill>
        <p:spPr bwMode="auto">
          <a:xfrm>
            <a:off x="205740" y="2107837"/>
            <a:ext cx="8662186" cy="2633980"/>
          </a:xfrm>
          <a:prstGeom prst="rect">
            <a:avLst/>
          </a:prstGeom>
          <a:noFill/>
          <a:ln w="9525">
            <a:noFill/>
            <a:miter lim="800000"/>
            <a:headEnd/>
            <a:tailEnd/>
          </a:ln>
          <a:effectLst/>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Crear nuevo archivo de trabajo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Jupyter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Notebook</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Nombre del archivo: 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122" name="Picture 2"/>
          <p:cNvPicPr>
            <a:picLocks noChangeAspect="1" noChangeArrowheads="1"/>
          </p:cNvPicPr>
          <p:nvPr/>
        </p:nvPicPr>
        <p:blipFill>
          <a:blip r:embed="rId4"/>
          <a:srcRect b="48305"/>
          <a:stretch>
            <a:fillRect/>
          </a:stretch>
        </p:blipFill>
        <p:spPr bwMode="auto">
          <a:xfrm>
            <a:off x="-1" y="2070100"/>
            <a:ext cx="9147579" cy="2658654"/>
          </a:xfrm>
          <a:prstGeom prst="rect">
            <a:avLst/>
          </a:prstGeom>
          <a:noFill/>
          <a:ln w="9525">
            <a:noFill/>
            <a:miter lim="800000"/>
            <a:headEnd/>
            <a:tailEnd/>
          </a:ln>
          <a:effectLst/>
        </p:spPr>
      </p:pic>
      <p:cxnSp>
        <p:nvCxnSpPr>
          <p:cNvPr id="8" name="7 Conector recto de flecha"/>
          <p:cNvCxnSpPr/>
          <p:nvPr/>
        </p:nvCxnSpPr>
        <p:spPr>
          <a:xfrm rot="10800000">
            <a:off x="2070100" y="3251200"/>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Crear nuevo archivo de trabajo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Jupyter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Notebook</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Verifica que en tu carpeta del proyecto ya se haya creado el archivo: 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6146" name="Picture 2"/>
          <p:cNvPicPr>
            <a:picLocks noChangeAspect="1" noChangeArrowheads="1"/>
          </p:cNvPicPr>
          <p:nvPr/>
        </p:nvPicPr>
        <p:blipFill>
          <a:blip r:embed="rId4"/>
          <a:srcRect t="11111" r="16642" b="44905"/>
          <a:stretch>
            <a:fillRect/>
          </a:stretch>
        </p:blipFill>
        <p:spPr bwMode="auto">
          <a:xfrm>
            <a:off x="228600" y="2129391"/>
            <a:ext cx="8674100" cy="2573238"/>
          </a:xfrm>
          <a:prstGeom prst="rect">
            <a:avLst/>
          </a:prstGeom>
          <a:noFill/>
          <a:ln w="9525">
            <a:noFill/>
            <a:miter lim="800000"/>
            <a:headEnd/>
            <a:tailEnd/>
          </a:ln>
          <a:effectLst/>
        </p:spPr>
      </p:pic>
      <p:cxnSp>
        <p:nvCxnSpPr>
          <p:cNvPr id="8" name="7 Conector recto de flecha"/>
          <p:cNvCxnSpPr/>
          <p:nvPr/>
        </p:nvCxnSpPr>
        <p:spPr>
          <a:xfrm rot="10800000">
            <a:off x="2997200" y="3606800"/>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Editar nuestro archivo </a:t>
            </a:r>
          </a:p>
          <a:p>
            <a:pPr algn="just"/>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Despues</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de editar el archivo, verificar que tenemos una tarea pendiente en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7170" name="Picture 2"/>
          <p:cNvPicPr>
            <a:picLocks noChangeAspect="1" noChangeArrowheads="1"/>
          </p:cNvPicPr>
          <p:nvPr/>
        </p:nvPicPr>
        <p:blipFill>
          <a:blip r:embed="rId4"/>
          <a:srcRect r="26687" b="56150"/>
          <a:stretch>
            <a:fillRect/>
          </a:stretch>
        </p:blipFill>
        <p:spPr bwMode="auto">
          <a:xfrm>
            <a:off x="658385" y="2106230"/>
            <a:ext cx="7876310" cy="2648650"/>
          </a:xfrm>
          <a:prstGeom prst="rect">
            <a:avLst/>
          </a:prstGeom>
          <a:noFill/>
          <a:ln w="9525">
            <a:noFill/>
            <a:miter lim="800000"/>
            <a:headEnd/>
            <a:tailEnd/>
          </a:ln>
          <a:effectLst/>
        </p:spPr>
      </p:pic>
      <p:cxnSp>
        <p:nvCxnSpPr>
          <p:cNvPr id="8" name="7 Conector recto de flecha"/>
          <p:cNvCxnSpPr/>
          <p:nvPr/>
        </p:nvCxnSpPr>
        <p:spPr>
          <a:xfrm rot="10800000">
            <a:off x="930171" y="3212289"/>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Conocerás las distintas plataformas </a:t>
            </a:r>
            <a:r>
              <a:rPr lang="es-ES" sz="1600" b="1" dirty="0">
                <a:solidFill>
                  <a:schemeClr val="accent4"/>
                </a:solidFill>
                <a:latin typeface="Fira Sans Condensed Light" panose="020B0604020202020204" charset="0"/>
                <a:cs typeface="Times New Roman" panose="02020603050405020304" pitchFamily="18" charset="0"/>
              </a:rPr>
              <a:t>en la nube y de almacenamiento local </a:t>
            </a:r>
            <a:r>
              <a:rPr lang="es-ES" sz="1600" dirty="0">
                <a:solidFill>
                  <a:schemeClr val="accent4"/>
                </a:solidFill>
                <a:latin typeface="Fira Sans Condensed Light" panose="020B0604020202020204" charset="0"/>
                <a:cs typeface="Times New Roman" panose="02020603050405020304" pitchFamily="18" charset="0"/>
              </a:rPr>
              <a:t>que permiten desplegar en tus proyectos en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y en otros lenguajes de programación.</a:t>
            </a:r>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curso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6" name="Google Shape;1603;p42"/>
          <p:cNvSpPr txBox="1"/>
          <p:nvPr/>
        </p:nvSpPr>
        <p:spPr>
          <a:xfrm>
            <a:off x="2038469" y="2788357"/>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Aprenderás a </a:t>
            </a:r>
            <a:r>
              <a:rPr lang="es-ES" sz="1600" b="1" dirty="0">
                <a:solidFill>
                  <a:schemeClr val="accent4"/>
                </a:solidFill>
                <a:latin typeface="Fira Sans Condensed Light" panose="020B0604020202020204" charset="0"/>
                <a:cs typeface="Times New Roman" panose="02020603050405020304" pitchFamily="18" charset="0"/>
              </a:rPr>
              <a:t>extraer datos </a:t>
            </a:r>
            <a:r>
              <a:rPr lang="es-ES" sz="1600" dirty="0">
                <a:solidFill>
                  <a:schemeClr val="accent4"/>
                </a:solidFill>
                <a:latin typeface="Fira Sans Condensed Light" panose="020B0604020202020204" charset="0"/>
                <a:cs typeface="Times New Roman" panose="02020603050405020304" pitchFamily="18" charset="0"/>
              </a:rPr>
              <a:t>para manipularlos en distintas plataformas en la nube y de almacenamiento local.</a:t>
            </a:r>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pic>
        <p:nvPicPr>
          <p:cNvPr id="7" name="Picture 2" descr="Idea y objetivo concepto | Vector Premium"/>
          <p:cNvPicPr>
            <a:picLocks noChangeAspect="1" noChangeArrowheads="1"/>
          </p:cNvPicPr>
          <p:nvPr/>
        </p:nvPicPr>
        <p:blipFill>
          <a:blip r:embed="rId3"/>
          <a:srcRect b="4570"/>
          <a:stretch>
            <a:fillRect/>
          </a:stretch>
        </p:blipFill>
        <p:spPr bwMode="auto">
          <a:xfrm>
            <a:off x="1325218" y="2940323"/>
            <a:ext cx="557213" cy="531749"/>
          </a:xfrm>
          <a:prstGeom prst="rect">
            <a:avLst/>
          </a:prstGeom>
          <a:noFill/>
        </p:spPr>
      </p:pic>
      <p:sp>
        <p:nvSpPr>
          <p:cNvPr id="8" name="Google Shape;1603;p42"/>
          <p:cNvSpPr txBox="1"/>
          <p:nvPr/>
        </p:nvSpPr>
        <p:spPr>
          <a:xfrm>
            <a:off x="2021904" y="3765704"/>
            <a:ext cx="5967741" cy="88249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accent4"/>
                </a:solidFill>
                <a:latin typeface="Fira Sans Condensed Light" panose="020B0604020202020204" charset="0"/>
                <a:cs typeface="Times New Roman" panose="02020603050405020304" pitchFamily="18" charset="0"/>
              </a:rPr>
              <a:t>Depurarás set de datos </a:t>
            </a:r>
            <a:r>
              <a:rPr lang="es-ES" sz="1600" dirty="0">
                <a:solidFill>
                  <a:schemeClr val="accent4"/>
                </a:solidFill>
                <a:latin typeface="Fira Sans Condensed Light" panose="020B0604020202020204" charset="0"/>
                <a:cs typeface="Times New Roman" panose="02020603050405020304" pitchFamily="18" charset="0"/>
              </a:rPr>
              <a:t>mediante la identificación de inconsistencias de la información, utilizando algoritmos de programación</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9" name="Picture 2" descr="Idea y objetivo concepto | Vector Premium"/>
          <p:cNvPicPr>
            <a:picLocks noChangeAspect="1" noChangeArrowheads="1"/>
          </p:cNvPicPr>
          <p:nvPr/>
        </p:nvPicPr>
        <p:blipFill>
          <a:blip r:embed="rId3"/>
          <a:srcRect b="4570"/>
          <a:stretch>
            <a:fillRect/>
          </a:stretch>
        </p:blipFill>
        <p:spPr bwMode="auto">
          <a:xfrm>
            <a:off x="1308653" y="3917670"/>
            <a:ext cx="557213" cy="531749"/>
          </a:xfrm>
          <a:prstGeom prst="rect">
            <a:avLst/>
          </a:prstGeom>
          <a:noFill/>
        </p:spPr>
      </p:pic>
      <p:pic>
        <p:nvPicPr>
          <p:cNvPr id="1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
        <p:nvSpPr>
          <p:cNvPr id="12"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Realizo mi primer COMMIT</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Edito los comentarios para los cambios realizados,  oprimo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Commit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y selecciono “si” en la ventana emergente.</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194" name="Picture 2"/>
          <p:cNvPicPr>
            <a:picLocks noChangeAspect="1" noChangeArrowheads="1"/>
          </p:cNvPicPr>
          <p:nvPr/>
        </p:nvPicPr>
        <p:blipFill>
          <a:blip r:embed="rId4"/>
          <a:srcRect r="4821" b="52665"/>
          <a:stretch>
            <a:fillRect/>
          </a:stretch>
        </p:blipFill>
        <p:spPr bwMode="auto">
          <a:xfrm>
            <a:off x="497540" y="2448268"/>
            <a:ext cx="8202707" cy="2293549"/>
          </a:xfrm>
          <a:prstGeom prst="rect">
            <a:avLst/>
          </a:prstGeom>
          <a:noFill/>
          <a:ln w="9525">
            <a:noFill/>
            <a:miter lim="800000"/>
            <a:headEnd/>
            <a:tailEnd/>
          </a:ln>
          <a:effectLst/>
        </p:spPr>
      </p:pic>
      <p:cxnSp>
        <p:nvCxnSpPr>
          <p:cNvPr id="8" name="7 Conector recto de flecha"/>
          <p:cNvCxnSpPr/>
          <p:nvPr/>
        </p:nvCxnSpPr>
        <p:spPr>
          <a:xfrm rot="10800000">
            <a:off x="2324847" y="3122705"/>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Enviar los cambios realizados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Push</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 la sección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selecciono los tres punto y elijo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push</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9218" name="Picture 2"/>
          <p:cNvPicPr>
            <a:picLocks noChangeAspect="1" noChangeArrowheads="1"/>
          </p:cNvPicPr>
          <p:nvPr/>
        </p:nvPicPr>
        <p:blipFill>
          <a:blip r:embed="rId4"/>
          <a:srcRect r="4878" b="43578"/>
          <a:stretch>
            <a:fillRect/>
          </a:stretch>
        </p:blipFill>
        <p:spPr bwMode="auto">
          <a:xfrm>
            <a:off x="643091" y="2222081"/>
            <a:ext cx="7908322" cy="2637302"/>
          </a:xfrm>
          <a:prstGeom prst="rect">
            <a:avLst/>
          </a:prstGeom>
          <a:noFill/>
          <a:ln w="9525">
            <a:noFill/>
            <a:miter lim="800000"/>
            <a:headEnd/>
            <a:tailEnd/>
          </a:ln>
          <a:effectLst/>
        </p:spPr>
      </p:pic>
      <p:cxnSp>
        <p:nvCxnSpPr>
          <p:cNvPr id="8" name="7 Conector recto de flecha"/>
          <p:cNvCxnSpPr/>
          <p:nvPr/>
        </p:nvCxnSpPr>
        <p:spPr>
          <a:xfrm rot="10800000">
            <a:off x="2831742" y="3142583"/>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Verifica que el archivo se cargo correctamente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42" name="Picture 2"/>
          <p:cNvPicPr>
            <a:picLocks noChangeAspect="1" noChangeArrowheads="1"/>
          </p:cNvPicPr>
          <p:nvPr/>
        </p:nvPicPr>
        <p:blipFill>
          <a:blip r:embed="rId4"/>
          <a:srcRect t="11454" r="12265" b="33705"/>
          <a:stretch>
            <a:fillRect/>
          </a:stretch>
        </p:blipFill>
        <p:spPr bwMode="auto">
          <a:xfrm>
            <a:off x="708387" y="2024742"/>
            <a:ext cx="7808597" cy="2744243"/>
          </a:xfrm>
          <a:prstGeom prst="rect">
            <a:avLst/>
          </a:prstGeom>
          <a:noFill/>
          <a:ln w="9525">
            <a:noFill/>
            <a:miter lim="800000"/>
            <a:headEnd/>
            <a:tailEnd/>
          </a:ln>
          <a:effectLst/>
        </p:spPr>
      </p:pic>
      <p:cxnSp>
        <p:nvCxnSpPr>
          <p:cNvPr id="8" name="7 Conector recto de flecha"/>
          <p:cNvCxnSpPr/>
          <p:nvPr/>
        </p:nvCxnSpPr>
        <p:spPr>
          <a:xfrm rot="10800000" flipV="1">
            <a:off x="2648862" y="3683726"/>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8.  Modificar </a:t>
            </a:r>
            <a:r>
              <a:rPr lang="es-ES" sz="1600" b="1">
                <a:solidFill>
                  <a:schemeClr val="bg1">
                    <a:lumMod val="60000"/>
                    <a:lumOff val="40000"/>
                  </a:schemeClr>
                </a:solidFill>
                <a:latin typeface="Fira Sans Condensed Light" panose="020B0604020202020204" charset="0"/>
                <a:cs typeface="Times New Roman" panose="02020603050405020304" pitchFamily="18" charset="0"/>
              </a:rPr>
              <a:t>o crear archivo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desde GitHub</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Archivo: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MiClaseAnalítica</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1266" name="Picture 2"/>
          <p:cNvPicPr>
            <a:picLocks noChangeAspect="1" noChangeArrowheads="1"/>
          </p:cNvPicPr>
          <p:nvPr/>
        </p:nvPicPr>
        <p:blipFill>
          <a:blip r:embed="rId4"/>
          <a:srcRect t="25694" r="10181" b="19676"/>
          <a:stretch>
            <a:fillRect/>
          </a:stretch>
        </p:blipFill>
        <p:spPr bwMode="auto">
          <a:xfrm>
            <a:off x="573315" y="2037805"/>
            <a:ext cx="7897918" cy="2700746"/>
          </a:xfrm>
          <a:prstGeom prst="rect">
            <a:avLst/>
          </a:prstGeom>
          <a:noFill/>
          <a:ln w="9525">
            <a:noFill/>
            <a:miter lim="800000"/>
            <a:headEnd/>
            <a:tailEnd/>
          </a:ln>
          <a:effectLst/>
        </p:spPr>
      </p:pic>
      <p:cxnSp>
        <p:nvCxnSpPr>
          <p:cNvPr id="8" name="7 Conector recto de flecha"/>
          <p:cNvCxnSpPr/>
          <p:nvPr/>
        </p:nvCxnSpPr>
        <p:spPr>
          <a:xfrm rot="10800000" flipV="1">
            <a:off x="2191662" y="3618412"/>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9.  Sincronizar en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Oprimir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botón</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sincronizar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y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verificar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cambios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2290" name="Picture 2"/>
          <p:cNvPicPr>
            <a:picLocks noChangeAspect="1" noChangeArrowheads="1"/>
          </p:cNvPicPr>
          <p:nvPr/>
        </p:nvPicPr>
        <p:blipFill>
          <a:blip r:embed="rId4"/>
          <a:srcRect t="49478" r="20175" b="6132"/>
          <a:stretch>
            <a:fillRect/>
          </a:stretch>
        </p:blipFill>
        <p:spPr bwMode="auto">
          <a:xfrm>
            <a:off x="332487" y="2116184"/>
            <a:ext cx="8471140" cy="2648494"/>
          </a:xfrm>
          <a:prstGeom prst="rect">
            <a:avLst/>
          </a:prstGeom>
          <a:noFill/>
          <a:ln w="9525">
            <a:noFill/>
            <a:miter lim="800000"/>
            <a:headEnd/>
            <a:tailEnd/>
          </a:ln>
          <a:effectLst/>
        </p:spPr>
      </p:pic>
      <p:cxnSp>
        <p:nvCxnSpPr>
          <p:cNvPr id="8" name="7 Conector recto de flecha"/>
          <p:cNvCxnSpPr/>
          <p:nvPr/>
        </p:nvCxnSpPr>
        <p:spPr>
          <a:xfrm rot="10800000" flipV="1">
            <a:off x="858512" y="3834571"/>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10.  Repetir ciclo varias veces para confirmar el sincronizado</a:t>
            </a:r>
          </a:p>
        </p:txBody>
      </p:sp>
      <p:pic>
        <p:nvPicPr>
          <p:cNvPr id="13314" name="Picture 2"/>
          <p:cNvPicPr>
            <a:picLocks noChangeAspect="1" noChangeArrowheads="1"/>
          </p:cNvPicPr>
          <p:nvPr/>
        </p:nvPicPr>
        <p:blipFill>
          <a:blip r:embed="rId4"/>
          <a:srcRect t="27143" r="17072" b="17355"/>
          <a:stretch>
            <a:fillRect/>
          </a:stretch>
        </p:blipFill>
        <p:spPr bwMode="auto">
          <a:xfrm>
            <a:off x="794110" y="1933303"/>
            <a:ext cx="7324924" cy="2756263"/>
          </a:xfrm>
          <a:prstGeom prst="rect">
            <a:avLst/>
          </a:prstGeom>
          <a:noFill/>
          <a:ln w="9525">
            <a:noFill/>
            <a:miter lim="800000"/>
            <a:headEnd/>
            <a:tailEnd/>
          </a:ln>
          <a:effectLst/>
        </p:spPr>
      </p:pic>
      <p:cxnSp>
        <p:nvCxnSpPr>
          <p:cNvPr id="8" name="7 Conector recto de flecha"/>
          <p:cNvCxnSpPr/>
          <p:nvPr/>
        </p:nvCxnSpPr>
        <p:spPr>
          <a:xfrm rot="10800000" flipV="1">
            <a:off x="6384100" y="1940457"/>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Ingresar al repositorio que se desea eliminar</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p:cNvPicPr>
            <a:picLocks noChangeAspect="1" noChangeArrowheads="1"/>
          </p:cNvPicPr>
          <p:nvPr/>
        </p:nvPicPr>
        <p:blipFill>
          <a:blip r:embed="rId4"/>
          <a:srcRect t="3781" r="-424" b="15789"/>
          <a:stretch>
            <a:fillRect/>
          </a:stretch>
        </p:blipFill>
        <p:spPr bwMode="auto">
          <a:xfrm>
            <a:off x="1375377" y="1981200"/>
            <a:ext cx="6155071" cy="2771554"/>
          </a:xfrm>
          <a:prstGeom prst="rect">
            <a:avLst/>
          </a:prstGeom>
          <a:noFill/>
          <a:ln w="9525">
            <a:noFill/>
            <a:miter lim="800000"/>
            <a:headEnd/>
            <a:tailEnd/>
          </a:ln>
          <a:effectLst/>
        </p:spPr>
      </p:pic>
      <p:cxnSp>
        <p:nvCxnSpPr>
          <p:cNvPr id="8" name="7 Conector recto de flecha"/>
          <p:cNvCxnSpPr/>
          <p:nvPr/>
        </p:nvCxnSpPr>
        <p:spPr>
          <a:xfrm rot="10800000">
            <a:off x="2303856" y="2687467"/>
            <a:ext cx="3227732" cy="858048"/>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Ingresar a la opción de ajuste</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050" name="Picture 2"/>
          <p:cNvPicPr>
            <a:picLocks noChangeAspect="1" noChangeArrowheads="1"/>
          </p:cNvPicPr>
          <p:nvPr/>
        </p:nvPicPr>
        <p:blipFill>
          <a:blip r:embed="rId4"/>
          <a:srcRect t="4427" r="878" b="29147"/>
          <a:stretch>
            <a:fillRect/>
          </a:stretch>
        </p:blipFill>
        <p:spPr bwMode="auto">
          <a:xfrm>
            <a:off x="952500" y="1981200"/>
            <a:ext cx="7280824" cy="2743200"/>
          </a:xfrm>
          <a:prstGeom prst="rect">
            <a:avLst/>
          </a:prstGeom>
          <a:noFill/>
          <a:ln w="9525">
            <a:noFill/>
            <a:miter lim="800000"/>
            <a:headEnd/>
            <a:tailEnd/>
          </a:ln>
          <a:effectLst/>
        </p:spPr>
      </p:pic>
      <p:cxnSp>
        <p:nvCxnSpPr>
          <p:cNvPr id="8" name="7 Conector recto de flecha"/>
          <p:cNvCxnSpPr/>
          <p:nvPr/>
        </p:nvCxnSpPr>
        <p:spPr>
          <a:xfrm rot="10800000">
            <a:off x="4647006" y="3106568"/>
            <a:ext cx="1696644" cy="83678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En la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Danger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Zone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seleccionar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Delete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this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repository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075" name="Picture 3"/>
          <p:cNvPicPr>
            <a:picLocks noChangeAspect="1" noChangeArrowheads="1"/>
          </p:cNvPicPr>
          <p:nvPr/>
        </p:nvPicPr>
        <p:blipFill>
          <a:blip r:embed="rId4"/>
          <a:srcRect t="3906" r="1830" b="23177"/>
          <a:stretch>
            <a:fillRect/>
          </a:stretch>
        </p:blipFill>
        <p:spPr bwMode="auto">
          <a:xfrm>
            <a:off x="1419225" y="2000250"/>
            <a:ext cx="6477749" cy="2705100"/>
          </a:xfrm>
          <a:prstGeom prst="rect">
            <a:avLst/>
          </a:prstGeom>
          <a:noFill/>
          <a:ln w="9525">
            <a:noFill/>
            <a:miter lim="800000"/>
            <a:headEnd/>
            <a:tailEnd/>
          </a:ln>
          <a:effectLst/>
        </p:spPr>
      </p:pic>
      <p:cxnSp>
        <p:nvCxnSpPr>
          <p:cNvPr id="8" name="7 Conector recto de flecha"/>
          <p:cNvCxnSpPr/>
          <p:nvPr/>
        </p:nvCxnSpPr>
        <p:spPr>
          <a:xfrm>
            <a:off x="4495800" y="3714750"/>
            <a:ext cx="1522806" cy="706269"/>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Redacta el texto  solicitado para confirmar e ingresa tu contraseña </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4098" name="Picture 2"/>
          <p:cNvPicPr>
            <a:picLocks noChangeAspect="1" noChangeArrowheads="1"/>
          </p:cNvPicPr>
          <p:nvPr/>
        </p:nvPicPr>
        <p:blipFill>
          <a:blip r:embed="rId4"/>
          <a:srcRect t="9735" b="29688"/>
          <a:stretch>
            <a:fillRect/>
          </a:stretch>
        </p:blipFill>
        <p:spPr bwMode="auto">
          <a:xfrm>
            <a:off x="571499" y="2019300"/>
            <a:ext cx="7886701" cy="2686050"/>
          </a:xfrm>
          <a:prstGeom prst="rect">
            <a:avLst/>
          </a:prstGeom>
          <a:noFill/>
          <a:ln w="9525">
            <a:noFill/>
            <a:miter lim="800000"/>
            <a:headEnd/>
            <a:tailEnd/>
          </a:ln>
          <a:effectLst/>
        </p:spPr>
      </p:pic>
      <p:cxnSp>
        <p:nvCxnSpPr>
          <p:cNvPr id="8" name="7 Conector recto de flecha"/>
          <p:cNvCxnSpPr/>
          <p:nvPr/>
        </p:nvCxnSpPr>
        <p:spPr>
          <a:xfrm>
            <a:off x="1714500" y="3238500"/>
            <a:ext cx="1522806" cy="706269"/>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43995" y="511261"/>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aphicFrame>
        <p:nvGraphicFramePr>
          <p:cNvPr id="647" name="Google Shape;647;p33"/>
          <p:cNvGraphicFramePr/>
          <p:nvPr>
            <p:extLst>
              <p:ext uri="{D42A27DB-BD31-4B8C-83A1-F6EECF244321}">
                <p14:modId xmlns:p14="http://schemas.microsoft.com/office/powerpoint/2010/main" val="1949454594"/>
              </p:ext>
            </p:extLst>
          </p:nvPr>
        </p:nvGraphicFramePr>
        <p:xfrm>
          <a:off x="438511" y="1577463"/>
          <a:ext cx="8266978" cy="3200340"/>
        </p:xfrm>
        <a:graphic>
          <a:graphicData uri="http://schemas.openxmlformats.org/drawingml/2006/table">
            <a:tbl>
              <a:tblPr>
                <a:noFill/>
                <a:tableStyleId>{95E397FE-706D-4E7D-AA01-638484C1D090}</a:tableStyleId>
              </a:tblPr>
              <a:tblGrid>
                <a:gridCol w="1533284">
                  <a:extLst>
                    <a:ext uri="{9D8B030D-6E8A-4147-A177-3AD203B41FA5}">
                      <a16:colId xmlns:a16="http://schemas.microsoft.com/office/drawing/2014/main" val="20000"/>
                    </a:ext>
                  </a:extLst>
                </a:gridCol>
                <a:gridCol w="1750505">
                  <a:extLst>
                    <a:ext uri="{9D8B030D-6E8A-4147-A177-3AD203B41FA5}">
                      <a16:colId xmlns:a16="http://schemas.microsoft.com/office/drawing/2014/main" val="20001"/>
                    </a:ext>
                  </a:extLst>
                </a:gridCol>
                <a:gridCol w="1724950">
                  <a:extLst>
                    <a:ext uri="{9D8B030D-6E8A-4147-A177-3AD203B41FA5}">
                      <a16:colId xmlns:a16="http://schemas.microsoft.com/office/drawing/2014/main" val="20002"/>
                    </a:ext>
                  </a:extLst>
                </a:gridCol>
                <a:gridCol w="1712174">
                  <a:extLst>
                    <a:ext uri="{9D8B030D-6E8A-4147-A177-3AD203B41FA5}">
                      <a16:colId xmlns:a16="http://schemas.microsoft.com/office/drawing/2014/main" val="20003"/>
                    </a:ext>
                  </a:extLst>
                </a:gridCol>
                <a:gridCol w="1546065">
                  <a:extLst>
                    <a:ext uri="{9D8B030D-6E8A-4147-A177-3AD203B41FA5}">
                      <a16:colId xmlns:a16="http://schemas.microsoft.com/office/drawing/2014/main" val="20004"/>
                    </a:ext>
                  </a:extLst>
                </a:gridCol>
              </a:tblGrid>
              <a:tr h="371703">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M3</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M4</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3000" b="1" dirty="0">
                          <a:solidFill>
                            <a:srgbClr val="F3F3F3"/>
                          </a:solidFill>
                          <a:latin typeface="Rajdhani"/>
                          <a:ea typeface="Rajdhani"/>
                          <a:cs typeface="Rajdhani"/>
                          <a:sym typeface="Rajdhani"/>
                        </a:rPr>
                        <a:t>RETO</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907289">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Extracción</a:t>
                      </a:r>
                      <a:r>
                        <a:rPr lang="en-US" sz="1200" b="1" baseline="0" dirty="0">
                          <a:solidFill>
                            <a:srgbClr val="F3F3F3"/>
                          </a:solidFill>
                          <a:latin typeface="Fira Sans Condensed Light"/>
                          <a:ea typeface="Fira Sans Condensed Light"/>
                          <a:cs typeface="Fira Sans Condensed Light"/>
                          <a:sym typeface="Fira Sans Condensed Light"/>
                        </a:rPr>
                        <a:t> de datos</a:t>
                      </a:r>
                    </a:p>
                    <a:p>
                      <a:pPr marL="0" lvl="0" indent="0" algn="ctr" rtl="0">
                        <a:spcBef>
                          <a:spcPts val="0"/>
                        </a:spcBef>
                        <a:spcAft>
                          <a:spcPts val="0"/>
                        </a:spcAft>
                        <a:buNone/>
                      </a:pPr>
                      <a:endParaRPr lang="en-US" sz="1200" b="1"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Lunes 17:00 a 19:00, </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17:00 a 19:00, Jueves 17:00 a 19:00 y Viernes 15:00 a 17:00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Limpieza</a:t>
                      </a:r>
                      <a:r>
                        <a:rPr lang="en-US" sz="1200" b="1" baseline="0" dirty="0">
                          <a:solidFill>
                            <a:srgbClr val="F3F3F3"/>
                          </a:solidFill>
                          <a:latin typeface="Fira Sans Condensed Light"/>
                          <a:ea typeface="Fira Sans Condensed Light"/>
                          <a:cs typeface="Fira Sans Condensed Light"/>
                          <a:sym typeface="Fira Sans Condensed Light"/>
                        </a:rPr>
                        <a:t> y </a:t>
                      </a:r>
                      <a:r>
                        <a:rPr lang="en-US" sz="1200" b="1" baseline="0" dirty="0" err="1">
                          <a:solidFill>
                            <a:srgbClr val="F3F3F3"/>
                          </a:solidFill>
                          <a:latin typeface="Fira Sans Condensed Light"/>
                          <a:ea typeface="Fira Sans Condensed Light"/>
                          <a:cs typeface="Fira Sans Condensed Light"/>
                          <a:sym typeface="Fira Sans Condensed Light"/>
                        </a:rPr>
                        <a:t>manejo</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15:00 a 17:00 y </a:t>
                      </a:r>
                      <a:r>
                        <a:rPr lang="en-US" sz="1200" baseline="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15:00 a 19:00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En </a:t>
                      </a:r>
                      <a:r>
                        <a:rPr lang="en-US" sz="1200" baseline="0" dirty="0" err="1">
                          <a:solidFill>
                            <a:srgbClr val="F3F3F3"/>
                          </a:solidFill>
                          <a:latin typeface="Fira Sans Condensed Light"/>
                          <a:ea typeface="Fira Sans Condensed Light"/>
                          <a:cs typeface="Fira Sans Condensed Light"/>
                          <a:sym typeface="Fira Sans Condensed Light"/>
                        </a:rPr>
                        <a:t>linea</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17:00 a 19:00</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Modelos</a:t>
                      </a:r>
                      <a:r>
                        <a:rPr lang="en-US" sz="1200" b="1" dirty="0">
                          <a:solidFill>
                            <a:srgbClr val="F3F3F3"/>
                          </a:solidFill>
                          <a:latin typeface="Fira Sans Condensed Light"/>
                          <a:ea typeface="Fira Sans Condensed Light"/>
                          <a:cs typeface="Fira Sans Condensed Light"/>
                          <a:sym typeface="Fira Sans Condensed Light"/>
                        </a:rPr>
                        <a:t> de bases de </a:t>
                      </a:r>
                      <a:r>
                        <a:rPr lang="en-US" sz="1200" b="1" dirty="0" err="1">
                          <a:solidFill>
                            <a:srgbClr val="F3F3F3"/>
                          </a:solidFill>
                          <a:latin typeface="Fira Sans Condensed Light"/>
                          <a:ea typeface="Fira Sans Condensed Light"/>
                          <a:cs typeface="Fira Sans Condensed Light"/>
                          <a:sym typeface="Fira Sans Condensed Light"/>
                        </a:rPr>
                        <a:t>datos</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15:00 a 17:00 y </a:t>
                      </a:r>
                      <a:r>
                        <a:rPr lang="en-US" sz="1200" baseline="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15:00 a 19:00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En </a:t>
                      </a:r>
                      <a:r>
                        <a:rPr lang="en-US" sz="1200" baseline="0" dirty="0" err="1">
                          <a:solidFill>
                            <a:srgbClr val="F3F3F3"/>
                          </a:solidFill>
                          <a:latin typeface="Fira Sans Condensed Light"/>
                          <a:ea typeface="Fira Sans Condensed Light"/>
                          <a:cs typeface="Fira Sans Condensed Light"/>
                          <a:sym typeface="Fira Sans Condensed Light"/>
                        </a:rPr>
                        <a:t>linea</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17:00 a 19:00</a:t>
                      </a: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Transformación</a:t>
                      </a:r>
                      <a:r>
                        <a:rPr lang="en-US" sz="1200" b="1" dirty="0">
                          <a:solidFill>
                            <a:srgbClr val="F3F3F3"/>
                          </a:solidFill>
                          <a:latin typeface="Fira Sans Condensed Light"/>
                          <a:ea typeface="Fira Sans Condensed Light"/>
                          <a:cs typeface="Fira Sans Condensed Light"/>
                          <a:sym typeface="Fira Sans Condensed Light"/>
                        </a:rPr>
                        <a:t> digital</a:t>
                      </a: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Lunes 17:00 a 19:00, </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17:00 a 19:00, Jueves 17:00 a 19:00 y Viernes 15:00 a 17:00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b="1" dirty="0">
                          <a:solidFill>
                            <a:srgbClr val="F3F3F3"/>
                          </a:solidFill>
                          <a:latin typeface="Fira Sans Condensed Light"/>
                          <a:ea typeface="Fira Sans Condensed Light"/>
                          <a:cs typeface="Fira Sans Condensed Light"/>
                          <a:sym typeface="Fira Sans Condensed Light"/>
                        </a:rPr>
                        <a:t>Extracción, transformación y cargado a base de datos.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20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F3F3F3"/>
                          </a:solidFill>
                          <a:latin typeface="Fira Sans Condensed Light"/>
                          <a:ea typeface="Fira Sans Condensed Light"/>
                          <a:cs typeface="Fira Sans Condensed Light"/>
                          <a:sym typeface="Fira Sans Condensed Light"/>
                        </a:rPr>
                        <a:t>Facilitadores: Socio  Formador,</a:t>
                      </a:r>
                      <a:r>
                        <a:rPr lang="es-ES" sz="1200" baseline="0" dirty="0">
                          <a:solidFill>
                            <a:srgbClr val="F3F3F3"/>
                          </a:solidFill>
                          <a:latin typeface="Fira Sans Condensed Light"/>
                          <a:ea typeface="Fira Sans Condensed Light"/>
                          <a:cs typeface="Fira Sans Condensed Light"/>
                          <a:sym typeface="Fira Sans Condensed Light"/>
                        </a:rPr>
                        <a:t> </a:t>
                      </a:r>
                      <a:r>
                        <a:rPr lang="es-ES" sz="1200" dirty="0">
                          <a:solidFill>
                            <a:srgbClr val="F3F3F3"/>
                          </a:solidFill>
                          <a:latin typeface="Fira Sans Condensed Light"/>
                          <a:ea typeface="Fira Sans Condensed Light"/>
                          <a:cs typeface="Fira Sans Condensed Light"/>
                          <a:sym typeface="Fira Sans Condensed Light"/>
                        </a:rPr>
                        <a:t>María Luisa Gómez </a:t>
                      </a:r>
                      <a:r>
                        <a:rPr lang="es-ES" sz="1200" baseline="0" dirty="0">
                          <a:solidFill>
                            <a:srgbClr val="F3F3F3"/>
                          </a:solidFill>
                          <a:latin typeface="Fira Sans Condensed Light"/>
                          <a:ea typeface="Fira Sans Condensed Light"/>
                          <a:cs typeface="Fira Sans Condensed Light"/>
                          <a:sym typeface="Fira Sans Condensed Light"/>
                        </a:rPr>
                        <a:t>y Alfredo </a:t>
                      </a:r>
                      <a:r>
                        <a:rPr lang="es-ES" sz="1200" dirty="0">
                          <a:solidFill>
                            <a:srgbClr val="F3F3F3"/>
                          </a:solidFill>
                          <a:latin typeface="Fira Sans Condensed Light"/>
                          <a:ea typeface="Fira Sans Condensed Light"/>
                          <a:cs typeface="Fira Sans Condensed Light"/>
                          <a:sym typeface="Fira Sans Condensed Light"/>
                        </a:rPr>
                        <a:t>García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p:cNvPicPr>
            <a:picLocks noChangeAspect="1" noChangeArrowheads="1"/>
          </p:cNvPicPr>
          <p:nvPr/>
        </p:nvPicPr>
        <p:blipFill>
          <a:blip r:embed="rId4"/>
          <a:srcRect/>
          <a:stretch>
            <a:fillRect/>
          </a:stretch>
        </p:blipFill>
        <p:spPr bwMode="auto">
          <a:xfrm>
            <a:off x="438511" y="365697"/>
            <a:ext cx="1414807" cy="874608"/>
          </a:xfrm>
          <a:prstGeom prst="rect">
            <a:avLst/>
          </a:prstGeom>
          <a:noFill/>
        </p:spPr>
      </p:pic>
      <p:cxnSp>
        <p:nvCxnSpPr>
          <p:cNvPr id="8" name="Google Shape;137;p27"/>
          <p:cNvCxnSpPr/>
          <p:nvPr/>
        </p:nvCxnSpPr>
        <p:spPr>
          <a:xfrm>
            <a:off x="2049722" y="487701"/>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142461" y="5012016"/>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87654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visualizar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el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historial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COMMITS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Ingresar al repositorio que se desea visualizar</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p:cNvPicPr>
            <a:picLocks noChangeAspect="1" noChangeArrowheads="1"/>
          </p:cNvPicPr>
          <p:nvPr/>
        </p:nvPicPr>
        <p:blipFill>
          <a:blip r:embed="rId4"/>
          <a:srcRect t="3781" r="-424" b="15789"/>
          <a:stretch>
            <a:fillRect/>
          </a:stretch>
        </p:blipFill>
        <p:spPr bwMode="auto">
          <a:xfrm>
            <a:off x="1375377" y="1981200"/>
            <a:ext cx="6155071" cy="2771554"/>
          </a:xfrm>
          <a:prstGeom prst="rect">
            <a:avLst/>
          </a:prstGeom>
          <a:noFill/>
          <a:ln w="9525">
            <a:noFill/>
            <a:miter lim="800000"/>
            <a:headEnd/>
            <a:tailEnd/>
          </a:ln>
          <a:effectLst/>
        </p:spPr>
      </p:pic>
      <p:cxnSp>
        <p:nvCxnSpPr>
          <p:cNvPr id="8" name="7 Conector recto de flecha"/>
          <p:cNvCxnSpPr/>
          <p:nvPr/>
        </p:nvCxnSpPr>
        <p:spPr>
          <a:xfrm rot="10800000">
            <a:off x="2303856" y="2687467"/>
            <a:ext cx="3227732" cy="858048"/>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87654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visualizar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el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historial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COMMITS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Ingresar al icono de cantidad de COMMITS</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p:cNvPicPr>
            <a:picLocks noChangeAspect="1" noChangeArrowheads="1"/>
          </p:cNvPicPr>
          <p:nvPr/>
        </p:nvPicPr>
        <p:blipFill>
          <a:blip r:embed="rId4"/>
          <a:srcRect t="4427" r="2928" b="19271"/>
          <a:stretch>
            <a:fillRect/>
          </a:stretch>
        </p:blipFill>
        <p:spPr bwMode="auto">
          <a:xfrm>
            <a:off x="1276350" y="1981200"/>
            <a:ext cx="6229350" cy="2752940"/>
          </a:xfrm>
          <a:prstGeom prst="rect">
            <a:avLst/>
          </a:prstGeom>
          <a:noFill/>
          <a:ln w="9525">
            <a:noFill/>
            <a:miter lim="800000"/>
            <a:headEnd/>
            <a:tailEnd/>
          </a:ln>
          <a:effectLst/>
        </p:spPr>
      </p:pic>
      <p:cxnSp>
        <p:nvCxnSpPr>
          <p:cNvPr id="8" name="7 Conector recto de flecha"/>
          <p:cNvCxnSpPr/>
          <p:nvPr/>
        </p:nvCxnSpPr>
        <p:spPr>
          <a:xfrm rot="10800000">
            <a:off x="5656656" y="3506618"/>
            <a:ext cx="2344344" cy="100823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hlinkClick r:id="rId4"/>
              </a:rPr>
              <a:t>Alfredo.garcias@tec.mx</a:t>
            </a:r>
            <a:endParaRPr lang="es-ES" dirty="0"/>
          </a:p>
          <a:p>
            <a:pPr marL="0" indent="0" algn="ctr">
              <a:buClr>
                <a:schemeClr val="dk1"/>
              </a:buClr>
              <a:buFont typeface="Arial"/>
              <a:buNone/>
            </a:pPr>
            <a:r>
              <a:rPr lang="es-ES" dirty="0"/>
              <a:t>https://itesm.zoom.us/my/alfredo.garcia</a:t>
            </a:r>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a:extLst>
            <a:ext uri="{FF2B5EF4-FFF2-40B4-BE49-F238E27FC236}">
              <a16:creationId xmlns:a16="http://schemas.microsoft.com/office/drawing/2014/main" id="{114D7D67-1758-DC0C-35BE-FA96DAB2D667}"/>
            </a:ext>
          </a:extLst>
        </p:cNvPr>
        <p:cNvGrpSpPr/>
        <p:nvPr/>
      </p:nvGrpSpPr>
      <p:grpSpPr>
        <a:xfrm>
          <a:off x="0" y="0"/>
          <a:ext cx="0" cy="0"/>
          <a:chOff x="0" y="0"/>
          <a:chExt cx="0" cy="0"/>
        </a:xfrm>
      </p:grpSpPr>
      <p:sp>
        <p:nvSpPr>
          <p:cNvPr id="646" name="Google Shape;646;p33">
            <a:extLst>
              <a:ext uri="{FF2B5EF4-FFF2-40B4-BE49-F238E27FC236}">
                <a16:creationId xmlns:a16="http://schemas.microsoft.com/office/drawing/2014/main" id="{5E7F04DB-B0EA-7B3C-24C7-AB1AC9C9DF67}"/>
              </a:ext>
            </a:extLst>
          </p:cNvPr>
          <p:cNvSpPr txBox="1">
            <a:spLocks noGrp="1"/>
          </p:cNvSpPr>
          <p:nvPr>
            <p:ph type="title"/>
          </p:nvPr>
        </p:nvSpPr>
        <p:spPr>
          <a:xfrm>
            <a:off x="2143995" y="511261"/>
            <a:ext cx="359465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CONTENIDOS DE APRENDIZAJE</a:t>
            </a:r>
            <a:endParaRPr dirty="0"/>
          </a:p>
        </p:txBody>
      </p:sp>
      <p:pic>
        <p:nvPicPr>
          <p:cNvPr id="6" name="Picture 4" descr="The Learning Gate | Tec de Monterrey">
            <a:extLst>
              <a:ext uri="{FF2B5EF4-FFF2-40B4-BE49-F238E27FC236}">
                <a16:creationId xmlns:a16="http://schemas.microsoft.com/office/drawing/2014/main" id="{F475D967-D0D2-49AE-A5A7-6235ECF9C53E}"/>
              </a:ext>
            </a:extLst>
          </p:cNvPr>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a:extLst>
              <a:ext uri="{FF2B5EF4-FFF2-40B4-BE49-F238E27FC236}">
                <a16:creationId xmlns:a16="http://schemas.microsoft.com/office/drawing/2014/main" id="{C525E370-8E96-BA14-6401-7F7EACF99C2A}"/>
              </a:ext>
            </a:extLst>
          </p:cNvPr>
          <p:cNvPicPr>
            <a:picLocks noChangeAspect="1" noChangeArrowheads="1"/>
          </p:cNvPicPr>
          <p:nvPr/>
        </p:nvPicPr>
        <p:blipFill>
          <a:blip r:embed="rId4"/>
          <a:srcRect/>
          <a:stretch>
            <a:fillRect/>
          </a:stretch>
        </p:blipFill>
        <p:spPr bwMode="auto">
          <a:xfrm>
            <a:off x="438511" y="365697"/>
            <a:ext cx="1414807" cy="874608"/>
          </a:xfrm>
          <a:prstGeom prst="rect">
            <a:avLst/>
          </a:prstGeom>
          <a:noFill/>
        </p:spPr>
      </p:pic>
      <p:cxnSp>
        <p:nvCxnSpPr>
          <p:cNvPr id="8" name="Google Shape;137;p27">
            <a:extLst>
              <a:ext uri="{FF2B5EF4-FFF2-40B4-BE49-F238E27FC236}">
                <a16:creationId xmlns:a16="http://schemas.microsoft.com/office/drawing/2014/main" id="{87D03635-BA78-82E7-2CF5-96B0D99D69C9}"/>
              </a:ext>
            </a:extLst>
          </p:cNvPr>
          <p:cNvCxnSpPr/>
          <p:nvPr/>
        </p:nvCxnSpPr>
        <p:spPr>
          <a:xfrm>
            <a:off x="2049722" y="487701"/>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a:extLst>
              <a:ext uri="{FF2B5EF4-FFF2-40B4-BE49-F238E27FC236}">
                <a16:creationId xmlns:a16="http://schemas.microsoft.com/office/drawing/2014/main" id="{776B98F5-D8BD-974C-A573-56808A4BF65D}"/>
              </a:ext>
            </a:extLst>
          </p:cNvPr>
          <p:cNvSpPr txBox="1">
            <a:spLocks/>
          </p:cNvSpPr>
          <p:nvPr/>
        </p:nvSpPr>
        <p:spPr>
          <a:xfrm>
            <a:off x="142461" y="5012016"/>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767DBE4E-CC40-9985-9BED-FA5487314EB1}"/>
              </a:ext>
            </a:extLst>
          </p:cNvPr>
          <p:cNvPicPr>
            <a:picLocks noChangeAspect="1"/>
          </p:cNvPicPr>
          <p:nvPr/>
        </p:nvPicPr>
        <p:blipFill>
          <a:blip r:embed="rId5"/>
          <a:stretch>
            <a:fillRect/>
          </a:stretch>
        </p:blipFill>
        <p:spPr>
          <a:xfrm>
            <a:off x="1498134" y="1526730"/>
            <a:ext cx="5848598" cy="3363282"/>
          </a:xfrm>
          <a:prstGeom prst="rect">
            <a:avLst/>
          </a:prstGeom>
        </p:spPr>
      </p:pic>
    </p:spTree>
    <p:extLst>
      <p:ext uri="{BB962C8B-B14F-4D97-AF65-F5344CB8AC3E}">
        <p14:creationId xmlns:p14="http://schemas.microsoft.com/office/powerpoint/2010/main" val="125809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3121458" y="1416912"/>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DINÁMICA DE CLASES </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943102" y="1403738"/>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291044" y="1051034"/>
            <a:ext cx="2410373" cy="1355835"/>
          </a:xfrm>
          <a:prstGeom prst="rect">
            <a:avLst/>
          </a:prstGeom>
          <a:noFill/>
        </p:spPr>
      </p:pic>
      <p:sp>
        <p:nvSpPr>
          <p:cNvPr id="9" name="Google Shape;1762;p45"/>
          <p:cNvSpPr txBox="1">
            <a:spLocks/>
          </p:cNvSpPr>
          <p:nvPr/>
        </p:nvSpPr>
        <p:spPr>
          <a:xfrm>
            <a:off x="1303288" y="2837794"/>
            <a:ext cx="6654857" cy="1692166"/>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n-US" sz="1600" b="1" dirty="0" err="1">
                <a:solidFill>
                  <a:schemeClr val="bg1">
                    <a:lumMod val="60000"/>
                    <a:lumOff val="40000"/>
                  </a:schemeClr>
                </a:solidFill>
              </a:rPr>
              <a:t>Introducción</a:t>
            </a:r>
            <a:r>
              <a:rPr lang="en-US" sz="1600" b="1" dirty="0">
                <a:solidFill>
                  <a:schemeClr val="bg1">
                    <a:lumMod val="60000"/>
                    <a:lumOff val="40000"/>
                  </a:schemeClr>
                </a:solidFill>
              </a:rPr>
              <a:t>:</a:t>
            </a:r>
            <a:r>
              <a:rPr lang="en-US" sz="1600" b="1" dirty="0"/>
              <a:t> </a:t>
            </a:r>
            <a:r>
              <a:rPr lang="en-US" sz="1600" dirty="0" err="1"/>
              <a:t>Teória</a:t>
            </a:r>
            <a:r>
              <a:rPr lang="en-US" sz="1600" dirty="0"/>
              <a:t> y </a:t>
            </a:r>
            <a:r>
              <a:rPr lang="en-US" sz="1600" dirty="0" err="1"/>
              <a:t>descripción</a:t>
            </a:r>
            <a:r>
              <a:rPr lang="en-US" sz="1600" dirty="0"/>
              <a:t> de </a:t>
            </a:r>
            <a:r>
              <a:rPr lang="en-US" sz="1600" dirty="0" err="1"/>
              <a:t>conceptos</a:t>
            </a:r>
            <a:r>
              <a:rPr lang="en-US" sz="1600" dirty="0"/>
              <a:t> y </a:t>
            </a:r>
            <a:r>
              <a:rPr lang="en-US" sz="1600" dirty="0" err="1"/>
              <a:t>procedimientos</a:t>
            </a:r>
            <a:r>
              <a:rPr lang="en-US" sz="1600" dirty="0"/>
              <a:t>.</a:t>
            </a:r>
            <a:endParaRPr lang="es-ES" sz="1600" dirty="0"/>
          </a:p>
          <a:p>
            <a:endParaRPr lang="es-ES" sz="1600" b="1" dirty="0"/>
          </a:p>
          <a:p>
            <a:r>
              <a:rPr lang="es-ES" sz="1600" b="1" dirty="0">
                <a:solidFill>
                  <a:schemeClr val="bg1">
                    <a:lumMod val="60000"/>
                    <a:lumOff val="40000"/>
                  </a:schemeClr>
                </a:solidFill>
              </a:rPr>
              <a:t>Desarrollo: </a:t>
            </a:r>
            <a:r>
              <a:rPr lang="es-ES" sz="1600" dirty="0"/>
              <a:t>Aplicación y seguimiento práctico de los conceptos teóricos.</a:t>
            </a:r>
          </a:p>
          <a:p>
            <a:endParaRPr lang="es-ES" sz="1600" b="1" dirty="0"/>
          </a:p>
          <a:p>
            <a:r>
              <a:rPr lang="es-ES" sz="1600" b="1" dirty="0">
                <a:solidFill>
                  <a:schemeClr val="bg1">
                    <a:lumMod val="60000"/>
                    <a:lumOff val="40000"/>
                  </a:schemeClr>
                </a:solidFill>
              </a:rPr>
              <a:t>Finalización:  </a:t>
            </a:r>
            <a:r>
              <a:rPr lang="es-ES" sz="1600" dirty="0"/>
              <a:t>Practica individual o por equipos de retos por sesión. </a:t>
            </a:r>
            <a:endParaRPr lang="en-US" sz="1600" dirty="0"/>
          </a:p>
          <a:p>
            <a:endParaRPr lang="es-ES" sz="1400" dirty="0"/>
          </a:p>
          <a:p>
            <a:pPr marL="1066800" lvl="2" indent="0">
              <a:buNone/>
            </a:pPr>
            <a:endParaRPr lang="en-US" dirty="0"/>
          </a:p>
        </p:txBody>
      </p:sp>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3113392" y="996096"/>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ASISTENCIA EN CLASES </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907933" y="972536"/>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292102" y="555558"/>
            <a:ext cx="2410373" cy="1355835"/>
          </a:xfrm>
          <a:prstGeom prst="rect">
            <a:avLst/>
          </a:prstGeom>
          <a:noFill/>
        </p:spPr>
      </p:pic>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26" name="Picture 2" descr="Vista previa de imagen">
            <a:extLst>
              <a:ext uri="{FF2B5EF4-FFF2-40B4-BE49-F238E27FC236}">
                <a16:creationId xmlns:a16="http://schemas.microsoft.com/office/drawing/2014/main" id="{607B2420-C556-1CD5-000E-9207B240F6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195"/>
          <a:stretch/>
        </p:blipFill>
        <p:spPr bwMode="auto">
          <a:xfrm>
            <a:off x="146052" y="2014763"/>
            <a:ext cx="8851895" cy="279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127277"/>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17711</TotalTime>
  <Words>2506</Words>
  <Application>Microsoft Office PowerPoint</Application>
  <PresentationFormat>Presentación en pantalla (16:9)</PresentationFormat>
  <Paragraphs>489</Paragraphs>
  <Slides>62</Slides>
  <Notes>62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Fira Sans Condensed Light</vt:lpstr>
      <vt:lpstr>Rajdhani</vt:lpstr>
      <vt:lpstr>Advent Pro Light</vt:lpstr>
      <vt:lpstr>Arial</vt:lpstr>
      <vt:lpstr>Anton</vt:lpstr>
      <vt:lpstr>Ai Tech Agency by Slidesgo</vt:lpstr>
      <vt:lpstr>Presentación de PowerPoint</vt:lpstr>
      <vt:lpstr>Bienvenida</vt:lpstr>
      <vt:lpstr>Presentación de PowerPoint</vt:lpstr>
      <vt:lpstr>Presentación de PowerPoint</vt:lpstr>
      <vt:lpstr>Presentación de PowerPoint</vt:lpstr>
      <vt:lpstr>AGENDA</vt:lpstr>
      <vt:lpstr>CONTENIDOS DE APRENDIZAJE</vt:lpstr>
      <vt:lpstr>DINÁMICA DE CLASES </vt:lpstr>
      <vt:lpstr>ASISTENCIA EN CLASES </vt:lpstr>
      <vt:lpstr>ACERCA DEL FACILITADOR</vt:lpstr>
      <vt:lpstr>INTRODUCCIÓN</vt:lpstr>
      <vt:lpstr>METODOLOGÍA CRISP DM</vt:lpstr>
      <vt:lpstr>ANALÍTICA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245</cp:revision>
  <dcterms:modified xsi:type="dcterms:W3CDTF">2025-08-12T22:46:50Z</dcterms:modified>
</cp:coreProperties>
</file>